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56" r:id="rId2"/>
    <p:sldId id="310" r:id="rId3"/>
    <p:sldId id="356" r:id="rId4"/>
    <p:sldId id="358" r:id="rId5"/>
    <p:sldId id="359" r:id="rId6"/>
    <p:sldId id="360" r:id="rId7"/>
    <p:sldId id="361" r:id="rId8"/>
    <p:sldId id="382" r:id="rId9"/>
    <p:sldId id="363" r:id="rId10"/>
    <p:sldId id="365" r:id="rId11"/>
    <p:sldId id="366" r:id="rId12"/>
    <p:sldId id="367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76" r:id="rId22"/>
    <p:sldId id="385" r:id="rId23"/>
    <p:sldId id="377" r:id="rId24"/>
    <p:sldId id="400" r:id="rId25"/>
    <p:sldId id="378" r:id="rId26"/>
    <p:sldId id="379" r:id="rId27"/>
    <p:sldId id="399" r:id="rId28"/>
    <p:sldId id="380" r:id="rId29"/>
    <p:sldId id="381" r:id="rId30"/>
    <p:sldId id="387" r:id="rId31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rmal-presentation" id="{16AFAB61-5C58-7145-B171-3068CDC598B1}">
          <p14:sldIdLst>
            <p14:sldId id="256"/>
            <p14:sldId id="310"/>
            <p14:sldId id="356"/>
            <p14:sldId id="358"/>
            <p14:sldId id="359"/>
            <p14:sldId id="360"/>
            <p14:sldId id="361"/>
            <p14:sldId id="382"/>
            <p14:sldId id="363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85"/>
            <p14:sldId id="377"/>
            <p14:sldId id="400"/>
            <p14:sldId id="378"/>
            <p14:sldId id="379"/>
            <p14:sldId id="399"/>
            <p14:sldId id="380"/>
            <p14:sldId id="381"/>
            <p14:sldId id="3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76"/>
    <p:restoredTop sz="83276"/>
  </p:normalViewPr>
  <p:slideViewPr>
    <p:cSldViewPr snapToGrid="0" snapToObjects="1">
      <p:cViewPr>
        <p:scale>
          <a:sx n="62" d="100"/>
          <a:sy n="62" d="100"/>
        </p:scale>
        <p:origin x="160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E34F6-CB9B-5740-8EBB-930A080738DC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430FC-1E69-1A46-A6A2-2C05EBB3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320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CF26B-7F37-6A41-89AD-9363DCF37076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62368-7B97-D24D-BF7B-E7A4889C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76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morning,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everyone,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welcome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presentation.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WAGN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Kong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University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Science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Technology.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paper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present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“a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vector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field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design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approach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animated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transitions”.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joint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HKUST,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Swansea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university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University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Arizona.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thank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excellent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collaborators,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Daniel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Swansea,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Carlos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Arizona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advisor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Prof.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Huamin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created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project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paper,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check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details.</a:t>
            </a:r>
            <a:endParaRPr lang="zh-CN" alt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9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 the</a:t>
            </a:r>
            <a:r>
              <a:rPr lang="en-US" baseline="0" dirty="0" smtClean="0"/>
              <a:t> general idea is , we first generate a desirable </a:t>
            </a:r>
            <a:r>
              <a:rPr lang="en-US" altLang="zh-CN" baseline="0" dirty="0" smtClean="0"/>
              <a:t>initial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path  for each point </a:t>
            </a:r>
            <a:r>
              <a:rPr lang="en-US" altLang="zh-CN" baseline="0" dirty="0" smtClean="0"/>
              <a:t>cluster</a:t>
            </a:r>
            <a:r>
              <a:rPr lang="en-US" baseline="0" dirty="0" smtClean="0"/>
              <a:t>, then based on this, we construct a vector field for each point cluster, finally, we use the vector </a:t>
            </a:r>
            <a:r>
              <a:rPr lang="en-US" altLang="zh-CN" baseline="0" dirty="0" smtClean="0"/>
              <a:t>field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generate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trajectories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group,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advect</a:t>
            </a:r>
            <a:r>
              <a:rPr lang="en-US" baseline="0" dirty="0" smtClean="0"/>
              <a:t> the points from their starting position</a:t>
            </a:r>
            <a:r>
              <a:rPr lang="en-US" altLang="zh-CN" baseline="0" dirty="0" smtClean="0"/>
              <a:t>s</a:t>
            </a:r>
            <a:r>
              <a:rPr lang="en-US" baseline="0" dirty="0" smtClean="0"/>
              <a:t> to their end position</a:t>
            </a:r>
            <a:r>
              <a:rPr lang="en-US" altLang="zh-CN" baseline="0" dirty="0" smtClean="0"/>
              <a:t>s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idea corresponds to the three major building blocks of our method. That is </a:t>
            </a:r>
            <a:r>
              <a:rPr lang="en-US" altLang="zh-CN" baseline="0" dirty="0" smtClean="0"/>
              <a:t>initial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path.. , 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generally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follow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procedure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step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step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generate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animated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transition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----</a:t>
            </a:r>
          </a:p>
          <a:p>
            <a:r>
              <a:rPr lang="en-US" altLang="zh-CN" baseline="0" dirty="0" smtClean="0"/>
              <a:t>Just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overview.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Slide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2: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aniation</a:t>
            </a:r>
            <a:r>
              <a:rPr lang="en-US" altLang="zh-CN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8988C-F3C8-2346-A9C6-38C15EC7FE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37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initial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path generation,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its</a:t>
            </a:r>
            <a:r>
              <a:rPr lang="zh-CN" altLang="en-US" dirty="0" smtClean="0"/>
              <a:t> </a:t>
            </a:r>
            <a:r>
              <a:rPr lang="en-US" altLang="zh-CN" dirty="0" smtClean="0"/>
              <a:t>purpose</a:t>
            </a:r>
            <a:r>
              <a:rPr lang="en-US" altLang="zh-CN" baseline="0" dirty="0" smtClean="0"/>
              <a:t> is to determine the overall movement of each point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cluster. </a:t>
            </a:r>
          </a:p>
          <a:p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first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proposed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automated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approach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initial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generation.</a:t>
            </a:r>
          </a:p>
          <a:p>
            <a:endParaRPr lang="en-US" altLang="zh-CN" baseline="0" dirty="0" smtClean="0"/>
          </a:p>
          <a:p>
            <a:r>
              <a:rPr lang="en-US" altLang="zh-CN" dirty="0" smtClean="0"/>
              <a:t>Inspired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widely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force-directed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plane,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propose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force-directed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space.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Basically,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consider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forces,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repulsion,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attraction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smoothing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force.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Repulsion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specific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trajectory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push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away, to avoid crowding in the same time step.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attraction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exists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consecutive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stamps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trajectory, to avoid very long trajectory.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Smoothening,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basically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average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postions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adjacent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timestamps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trajectory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avoid zig-</a:t>
            </a:r>
            <a:r>
              <a:rPr lang="en-US" altLang="zh-CN" baseline="0" dirty="0" err="1" smtClean="0"/>
              <a:t>zag</a:t>
            </a:r>
            <a:r>
              <a:rPr lang="en-US" altLang="zh-CN" baseline="0" dirty="0" smtClean="0"/>
              <a:t> path.</a:t>
            </a:r>
          </a:p>
          <a:p>
            <a:r>
              <a:rPr lang="en-US" altLang="zh-CN" baseline="0" dirty="0" smtClean="0"/>
              <a:t>When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forces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strike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balance,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smooth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desirable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initial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path,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enhance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coordinated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avoid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crowding.</a:t>
            </a:r>
          </a:p>
          <a:p>
            <a:endParaRPr lang="en-US" altLang="zh-CN" b="1" baseline="0" dirty="0" smtClean="0"/>
          </a:p>
          <a:p>
            <a:r>
              <a:rPr lang="en-US" altLang="zh-CN" b="1" baseline="0" dirty="0" smtClean="0"/>
              <a:t>---------</a:t>
            </a:r>
          </a:p>
          <a:p>
            <a:r>
              <a:rPr lang="en-US" altLang="zh-CN" b="1" baseline="0" dirty="0" smtClean="0"/>
              <a:t>Explain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the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high-level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idea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8988C-F3C8-2346-A9C6-38C15EC7FE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18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Sometimes,</a:t>
            </a:r>
            <a:r>
              <a:rPr lang="en-US" baseline="0" dirty="0" smtClean="0"/>
              <a:t> designers may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want flexible </a:t>
            </a:r>
            <a:r>
              <a:rPr lang="en-US" altLang="zh-CN" baseline="0" dirty="0" smtClean="0"/>
              <a:t>design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initial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path</a:t>
            </a:r>
            <a:r>
              <a:rPr lang="en-US" baseline="0" dirty="0" smtClean="0"/>
              <a:t>, so we also support manual sketching.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implemented a user interface for users to do such kind of sketching.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select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cluster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sketching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draw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initial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specify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movement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cluster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-------</a:t>
            </a:r>
          </a:p>
          <a:p>
            <a:r>
              <a:rPr lang="en-US" altLang="zh-CN" b="1" baseline="0" dirty="0" smtClean="0"/>
              <a:t>Change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the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figure,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basic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err="1" smtClean="0"/>
              <a:t>explaination</a:t>
            </a:r>
            <a:r>
              <a:rPr lang="en-US" altLang="zh-CN" b="1" baseline="0" dirty="0" smtClean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8988C-F3C8-2346-A9C6-38C15EC7FE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62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After we gain the initial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path for each group of points, then the questions is, how to .... ,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core idea is , first ,we ...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8988C-F3C8-2346-A9C6-38C15EC7FE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10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first constraint is path constraint.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Let’s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look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illustration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initial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either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automated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generation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sketching.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Vector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vector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initial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path.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Consider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triangle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uvw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 speed vector b can be represented as a combination of the speed vectors in the grid corners, u, v, w. 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formula: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altLang="zh-CN" baseline="0" dirty="0" smtClean="0"/>
              <a:t>…</a:t>
            </a:r>
            <a:r>
              <a:rPr lang="en-US" altLang="zh-CN" baseline="0" dirty="0" smtClean="0"/>
              <a:t>..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err="1" smtClean="0"/>
              <a:t>numbda_u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numbda_v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numbda_w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barycentric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coordinate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equal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1.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8988C-F3C8-2346-A9C6-38C15EC7FE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0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second constraint is the smoothing constraint. 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ensure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vector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smooth,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</a:t>
            </a:r>
            <a:r>
              <a:rPr lang="en-US" baseline="0" dirty="0" smtClean="0"/>
              <a:t>he speed vector in the center corner should be equally made up of the speed vectors of  the su</a:t>
            </a:r>
            <a:r>
              <a:rPr lang="en-US" altLang="zh-CN" baseline="0" dirty="0" smtClean="0"/>
              <a:t>r</a:t>
            </a:r>
            <a:r>
              <a:rPr lang="en-US" baseline="0" dirty="0" smtClean="0"/>
              <a:t>r</a:t>
            </a:r>
            <a:r>
              <a:rPr lang="en-US" altLang="zh-CN" baseline="0" dirty="0" smtClean="0"/>
              <a:t>ou</a:t>
            </a:r>
            <a:r>
              <a:rPr lang="en-US" baseline="0" dirty="0" smtClean="0"/>
              <a:t>nding 4 grid corner</a:t>
            </a:r>
            <a:r>
              <a:rPr lang="en-US" altLang="zh-CN" baseline="0" dirty="0" smtClean="0"/>
              <a:t>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equation.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---------</a:t>
            </a:r>
          </a:p>
          <a:p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grid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8988C-F3C8-2346-A9C6-38C15EC7FE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3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by now, we ...,</a:t>
            </a:r>
          </a:p>
          <a:p>
            <a:r>
              <a:rPr lang="en-US" altLang="zh-CN" baseline="0" dirty="0" smtClean="0"/>
              <a:t>Ax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=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</a:t>
            </a:r>
            <a:endParaRPr lang="en-US" baseline="0" dirty="0" smtClean="0"/>
          </a:p>
          <a:p>
            <a:r>
              <a:rPr lang="en-US" altLang="zh-CN" baseline="0" dirty="0" smtClean="0"/>
              <a:t>Matrix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further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divided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matrices,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corresponds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constraint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corresponds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smoothing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constraint.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Suppose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sampled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timestamps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along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initial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path.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</a:t>
            </a:r>
            <a:r>
              <a:rPr lang="zh-CN" altLang="en-US" baseline="0" dirty="0" smtClean="0"/>
              <a:t>*</a:t>
            </a:r>
            <a:r>
              <a:rPr lang="en-US" altLang="zh-CN" baseline="0" dirty="0" smtClean="0"/>
              <a:t>n^2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n^2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n^2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matrices.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grid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corners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defining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vector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field,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n^2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explicit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solutions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over-constrained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linear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solutions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minimize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errors.</a:t>
            </a:r>
            <a:endParaRPr lang="en-US" baseline="0" dirty="0" smtClean="0"/>
          </a:p>
          <a:p>
            <a:r>
              <a:rPr lang="en-US" altLang="zh-CN" baseline="0" dirty="0" smtClean="0"/>
              <a:t>Basically,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paper,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conjugate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gradient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method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solve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linear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8988C-F3C8-2346-A9C6-38C15EC7FE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00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third building</a:t>
            </a:r>
            <a:r>
              <a:rPr lang="en-US" baseline="0" dirty="0" smtClean="0"/>
              <a:t> blocks of our method  is point advection.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given, ...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we use the standard 4th ....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generate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trajectories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cluster.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8988C-F3C8-2346-A9C6-38C15EC7FE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9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</a:t>
            </a:r>
            <a:r>
              <a:rPr 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problem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method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guarantee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definitely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positions.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8988C-F3C8-2346-A9C6-38C15EC7FE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73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our solution</a:t>
            </a:r>
            <a:r>
              <a:rPr lang="en-US" baseline="0" dirty="0" smtClean="0"/>
              <a:t> is that we do interpolation of ....</a:t>
            </a:r>
          </a:p>
          <a:p>
            <a:endParaRPr lang="en-US" dirty="0" smtClean="0"/>
          </a:p>
          <a:p>
            <a:r>
              <a:rPr lang="en-US" dirty="0" smtClean="0"/>
              <a:t>first , we generate the trajectories</a:t>
            </a:r>
            <a:r>
              <a:rPr lang="en-US" baseline="0" dirty="0" smtClean="0"/>
              <a:t> of the points from the starting </a:t>
            </a:r>
            <a:r>
              <a:rPr lang="en-US" baseline="0" dirty="0" err="1" smtClean="0"/>
              <a:t>po</a:t>
            </a:r>
            <a:r>
              <a:rPr lang="en-US" altLang="zh-CN" baseline="0" dirty="0" err="1" smtClean="0"/>
              <a:t>i</a:t>
            </a:r>
            <a:r>
              <a:rPr lang="en-US" baseline="0" dirty="0" err="1" smtClean="0"/>
              <a:t>stion</a:t>
            </a:r>
            <a:r>
              <a:rPr lang="en-US" baseline="0" dirty="0" smtClean="0"/>
              <a:t> to end positon, then, we reverse the vector field, and compute the </a:t>
            </a:r>
            <a:r>
              <a:rPr lang="en-US" baseline="0" dirty="0" err="1" smtClean="0"/>
              <a:t>trajectries</a:t>
            </a:r>
            <a:r>
              <a:rPr lang="en-US" baseline="0" dirty="0" smtClean="0"/>
              <a:t> from the end position to start positon.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Then</a:t>
            </a:r>
            <a:r>
              <a:rPr lang="en-US" baseline="0" dirty="0" smtClean="0"/>
              <a:t>, we do linear int</a:t>
            </a:r>
            <a:r>
              <a:rPr lang="en-US" altLang="zh-CN" baseline="0" dirty="0" smtClean="0"/>
              <a:t>er</a:t>
            </a:r>
            <a:r>
              <a:rPr lang="en-US" baseline="0" dirty="0" smtClean="0"/>
              <a:t>polation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trajectory.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this method is very beautiful as it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generate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smooth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trajecotries</a:t>
            </a:r>
            <a:r>
              <a:rPr lang="en-US" altLang="zh-CN" baseline="0" dirty="0" smtClean="0"/>
              <a:t>,</a:t>
            </a:r>
            <a:endParaRPr lang="en-US" baseline="0" dirty="0" smtClean="0"/>
          </a:p>
          <a:p>
            <a:r>
              <a:rPr lang="en-US" baseline="0" dirty="0" smtClean="0"/>
              <a:t> effectively reduce the error in the </a:t>
            </a:r>
            <a:r>
              <a:rPr lang="en-US" baseline="0" dirty="0" err="1" smtClean="0"/>
              <a:t>runge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kuta</a:t>
            </a:r>
            <a:r>
              <a:rPr lang="en-US" baseline="0" dirty="0" smtClean="0"/>
              <a:t> methods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guarantee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reaching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positions.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8988C-F3C8-2346-A9C6-38C15EC7FE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27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before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going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technique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details,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first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introduce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background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initial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motivation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01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are some trajectory examples,</a:t>
            </a:r>
            <a:r>
              <a:rPr 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trajectories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cluster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encoded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color.</a:t>
            </a:r>
            <a:endParaRPr lang="en-US" baseline="0" dirty="0" smtClean="0"/>
          </a:p>
          <a:p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trajectories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are basically smooth and the trajectories of the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cluster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en-US" baseline="0" dirty="0" smtClean="0"/>
              <a:t> follow the similar direction</a:t>
            </a:r>
            <a:r>
              <a:rPr lang="en-US" altLang="zh-CN" baseline="0" dirty="0" smtClean="0"/>
              <a:t>s</a:t>
            </a:r>
            <a:r>
              <a:rPr lang="en-US" baseline="0" dirty="0" smtClean="0"/>
              <a:t>, enhancing the coordinated motion and avoid occlu</a:t>
            </a:r>
            <a:r>
              <a:rPr lang="en-US" altLang="zh-CN" baseline="0" dirty="0" smtClean="0"/>
              <a:t>s</a:t>
            </a:r>
            <a:r>
              <a:rPr lang="en-US" baseline="0" dirty="0" smtClean="0"/>
              <a:t>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8988C-F3C8-2346-A9C6-38C15EC7FE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05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Here,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demonstrate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technique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transition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design,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initial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clusters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gained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sketching.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select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cluster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draw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indicate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movement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trajectory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positions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towards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positions.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vector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field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generated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cluster.</a:t>
            </a:r>
          </a:p>
          <a:p>
            <a:r>
              <a:rPr lang="en-US" altLang="zh-CN" baseline="0" dirty="0" smtClean="0"/>
              <a:t>Finally,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further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gain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smooth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trajectories.</a:t>
            </a:r>
          </a:p>
          <a:p>
            <a:r>
              <a:rPr lang="en-US" altLang="zh-CN" baseline="0" dirty="0" smtClean="0"/>
              <a:t>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animated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transitions.</a:t>
            </a:r>
          </a:p>
          <a:p>
            <a:endParaRPr lang="en-US" baseline="0" dirty="0" smtClean="0"/>
          </a:p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initial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automated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generated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method.</a:t>
            </a:r>
            <a:endParaRPr lang="en-US" dirty="0" smtClean="0"/>
          </a:p>
          <a:p>
            <a:r>
              <a:rPr lang="en-US" altLang="zh-CN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directly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gain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animated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transitions.</a:t>
            </a:r>
            <a:endParaRPr lang="en-US" dirty="0" smtClean="0"/>
          </a:p>
          <a:p>
            <a:r>
              <a:rPr lang="en-US" altLang="zh-CN" dirty="0" smtClean="0"/>
              <a:t>=======</a:t>
            </a:r>
          </a:p>
          <a:p>
            <a:r>
              <a:rPr lang="en-US" altLang="zh-CN" dirty="0" smtClean="0"/>
              <a:t>Need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improved.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8988C-F3C8-2346-A9C6-38C15EC7FE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88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conducted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quantitative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metric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evaluation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in-depth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study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demonstrate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effectiveness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Before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conduct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informal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qualitative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interview.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53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qualitative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interview,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purpose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evaluate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usability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transition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design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initial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path.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asked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..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..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groups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8988C-F3C8-2346-A9C6-38C15EC7FE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09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quantitative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metric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follow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prior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evaluate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animation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method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types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metrics:</a:t>
            </a:r>
          </a:p>
          <a:p>
            <a:endParaRPr lang="en-US" dirty="0" smtClean="0"/>
          </a:p>
          <a:p>
            <a:r>
              <a:rPr lang="en-US" b="1" dirty="0" smtClean="0"/>
              <a:t>occlusion</a:t>
            </a:r>
            <a:r>
              <a:rPr lang="en-US" b="1" baseline="0" dirty="0" smtClean="0"/>
              <a:t> defines overlapping between </a:t>
            </a:r>
            <a:r>
              <a:rPr lang="en-US" altLang="zh-CN" b="1" baseline="0" dirty="0" smtClean="0"/>
              <a:t>points</a:t>
            </a:r>
            <a:r>
              <a:rPr lang="zh-CN" altLang="en-US" b="1" baseline="0" dirty="0" smtClean="0"/>
              <a:t> </a:t>
            </a:r>
            <a:r>
              <a:rPr lang="en-US" b="1" baseline="0" dirty="0" smtClean="0"/>
              <a:t>during the </a:t>
            </a:r>
            <a:r>
              <a:rPr lang="en-US" altLang="zh-CN" b="1" baseline="0" dirty="0" smtClean="0"/>
              <a:t>animated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transitions</a:t>
            </a:r>
            <a:r>
              <a:rPr lang="en-US" b="1" baseline="0" dirty="0" smtClean="0"/>
              <a:t>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dispersion defines the compactness of the target </a:t>
            </a:r>
            <a:r>
              <a:rPr lang="en-US" altLang="zh-CN" b="1" baseline="0" dirty="0" smtClean="0"/>
              <a:t>points</a:t>
            </a:r>
            <a:r>
              <a:rPr lang="zh-CN" altLang="en-US" b="1" baseline="0" dirty="0" smtClean="0"/>
              <a:t> </a:t>
            </a:r>
            <a:r>
              <a:rPr lang="en-US" b="1" baseline="0" dirty="0" smtClean="0"/>
              <a:t>during animation. The more compact, the relatively better coordinated motion.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deformation mainly quantif</a:t>
            </a:r>
            <a:r>
              <a:rPr lang="en-US" altLang="zh-CN" b="1" baseline="0" dirty="0" smtClean="0"/>
              <a:t>ies</a:t>
            </a:r>
            <a:r>
              <a:rPr lang="en-US" b="1" baseline="0" dirty="0" smtClean="0"/>
              <a:t> the stability of the shapes consisting of the target </a:t>
            </a:r>
            <a:r>
              <a:rPr lang="en-US" altLang="zh-CN" b="1" baseline="0" dirty="0" smtClean="0"/>
              <a:t>points</a:t>
            </a:r>
            <a:r>
              <a:rPr lang="en-US" b="1" baseline="0" dirty="0" smtClean="0"/>
              <a:t>. The more stable, the better object tracking.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mainly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datasets,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8988C-F3C8-2346-A9C6-38C15EC7FE1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4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Due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limited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</a:t>
            </a:r>
            <a:r>
              <a:rPr lang="en-US" dirty="0" smtClean="0"/>
              <a:t>ere, </a:t>
            </a:r>
            <a:r>
              <a:rPr lang="en-US" altLang="zh-CN" dirty="0" smtClean="0"/>
              <a:t>I</a:t>
            </a:r>
            <a:r>
              <a:rPr lang="en-US" dirty="0" smtClean="0"/>
              <a:t> </a:t>
            </a:r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dirty="0" smtClean="0"/>
              <a:t>briefly</a:t>
            </a:r>
            <a:r>
              <a:rPr lang="en-US" baseline="0" dirty="0" smtClean="0"/>
              <a:t> report our result.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r>
              <a:rPr lang="en-US" altLang="zh-CN" baseline="0" dirty="0" smtClean="0"/>
              <a:t>........</a:t>
            </a:r>
          </a:p>
          <a:p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details,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pls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refer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paper.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8988C-F3C8-2346-A9C6-38C15EC7FE1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713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conducted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study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further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evaluate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proposed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method.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asked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24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participants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targets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...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required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report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identity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target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Initially,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identities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target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highlighted,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during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transitions,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identities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removed.</a:t>
            </a:r>
          </a:p>
          <a:p>
            <a:endParaRPr lang="en-US" altLang="zh-CN" b="1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8988C-F3C8-2346-A9C6-38C15EC7FE1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68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experiment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setting,</a:t>
            </a:r>
          </a:p>
          <a:p>
            <a:r>
              <a:rPr lang="en-US" altLang="zh-CN" baseline="0" dirty="0" smtClean="0"/>
              <a:t>Basically,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transition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techniques,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i.e.,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linear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transition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trajectory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bundling.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target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number,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tested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target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target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reason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according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survey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initial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pilot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study,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tracking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identity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required,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quite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difficult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always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bad.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group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size.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10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group,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5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groups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is-IS" altLang="zh-CN" baseline="0" dirty="0" smtClean="0"/>
              <a:t>…</a:t>
            </a:r>
            <a:r>
              <a:rPr lang="en-US" altLang="zh-CN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8988C-F3C8-2346-A9C6-38C15EC7FE1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15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tracking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accuracy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terms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distance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correct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entered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participants.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approach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significantly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outperforms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bundled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trajectory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terms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tracking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accuracy,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consistent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lower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error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than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st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significantly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5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groups.</a:t>
            </a:r>
          </a:p>
          <a:p>
            <a:endParaRPr lang="en-US" baseline="0" dirty="0"/>
          </a:p>
          <a:p>
            <a:r>
              <a:rPr lang="en-US" altLang="zh-CN" baseline="0" dirty="0" smtClean="0"/>
              <a:t>======back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=====</a:t>
            </a:r>
          </a:p>
          <a:p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evaluation,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evaluate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response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finishing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animated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transition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participant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method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similar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response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straight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line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trajecgtory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smaller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response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bundled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trajectory.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8988C-F3C8-2346-A9C6-38C15EC7FE1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4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recap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paper.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Basically,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proposed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animated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transition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approach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vector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field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design.</a:t>
            </a:r>
            <a:r>
              <a:rPr lang="zh-CN" altLang="en-US" baseline="0" dirty="0" smtClean="0"/>
              <a:t> </a:t>
            </a:r>
            <a:r>
              <a:rPr lang="en-US" altLang="zh-CN" sz="1600" baseline="0" dirty="0" smtClean="0">
                <a:latin typeface="Arial" charset="0"/>
                <a:ea typeface="Arial" charset="0"/>
                <a:cs typeface="Arial" charset="0"/>
              </a:rPr>
              <a:t>It</a:t>
            </a:r>
            <a:r>
              <a:rPr lang="zh-CN" altLang="en-US" sz="16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600" dirty="0" smtClean="0">
                <a:latin typeface="Arial" charset="0"/>
                <a:ea typeface="Arial" charset="0"/>
                <a:cs typeface="Arial" charset="0"/>
              </a:rPr>
              <a:t>strikes</a:t>
            </a:r>
            <a:r>
              <a:rPr lang="zh-CN" altLang="en-US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600" dirty="0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zh-CN" altLang="en-US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600" dirty="0" smtClean="0">
                <a:latin typeface="Arial" charset="0"/>
                <a:ea typeface="Arial" charset="0"/>
                <a:cs typeface="Arial" charset="0"/>
              </a:rPr>
              <a:t>good</a:t>
            </a:r>
            <a:r>
              <a:rPr lang="zh-CN" altLang="en-US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600" dirty="0" smtClean="0">
                <a:latin typeface="Arial" charset="0"/>
                <a:ea typeface="Arial" charset="0"/>
                <a:cs typeface="Arial" charset="0"/>
              </a:rPr>
              <a:t>balance</a:t>
            </a:r>
            <a:r>
              <a:rPr lang="zh-CN" altLang="en-US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6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lang="zh-CN" altLang="en-US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lowering</a:t>
            </a:r>
            <a:r>
              <a:rPr lang="zh-CN" altLang="en-US" sz="1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occlusion</a:t>
            </a:r>
            <a:r>
              <a:rPr lang="zh-CN" altLang="en-US" sz="1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sz="1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deformation,</a:t>
            </a:r>
            <a:r>
              <a:rPr lang="zh-CN" altLang="en-US" sz="1600" baseline="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400" baseline="0" dirty="0" smtClean="0">
                <a:latin typeface="Arial" charset="0"/>
                <a:ea typeface="Arial" charset="0"/>
                <a:cs typeface="Arial" charset="0"/>
              </a:rPr>
              <a:t>enhance</a:t>
            </a:r>
            <a:r>
              <a:rPr lang="zh-CN" altLang="en-US" sz="14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400" baseline="0" dirty="0" smtClean="0">
                <a:latin typeface="Arial" charset="0"/>
                <a:ea typeface="Arial" charset="0"/>
                <a:cs typeface="Arial" charset="0"/>
              </a:rPr>
              <a:t>coordinated</a:t>
            </a:r>
            <a:r>
              <a:rPr lang="zh-CN" altLang="en-US" sz="14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400" baseline="0" dirty="0" smtClean="0">
                <a:latin typeface="Arial" charset="0"/>
                <a:ea typeface="Arial" charset="0"/>
                <a:cs typeface="Arial" charset="0"/>
              </a:rPr>
              <a:t>motion</a:t>
            </a:r>
            <a:r>
              <a:rPr lang="zh-CN" altLang="en-US" sz="14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400" baseline="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sz="14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400" baseline="0" dirty="0" smtClean="0">
                <a:latin typeface="Arial" charset="0"/>
                <a:ea typeface="Arial" charset="0"/>
                <a:cs typeface="Arial" charset="0"/>
              </a:rPr>
              <a:t>avoid</a:t>
            </a:r>
            <a:r>
              <a:rPr lang="zh-CN" altLang="en-US" sz="14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400" baseline="0" dirty="0" smtClean="0">
                <a:latin typeface="Arial" charset="0"/>
                <a:ea typeface="Arial" charset="0"/>
                <a:cs typeface="Arial" charset="0"/>
              </a:rPr>
              <a:t>crowding</a:t>
            </a:r>
            <a:r>
              <a:rPr lang="zh-CN" altLang="en-US" sz="14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400" baseline="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lang="zh-CN" altLang="en-US" sz="14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400" baseline="0" dirty="0" smtClean="0">
                <a:latin typeface="Arial" charset="0"/>
                <a:ea typeface="Arial" charset="0"/>
                <a:cs typeface="Arial" charset="0"/>
              </a:rPr>
              <a:t>animated</a:t>
            </a:r>
            <a:r>
              <a:rPr lang="zh-CN" altLang="en-US" sz="14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400" baseline="0" dirty="0" smtClean="0">
                <a:latin typeface="Arial" charset="0"/>
                <a:ea typeface="Arial" charset="0"/>
                <a:cs typeface="Arial" charset="0"/>
              </a:rPr>
              <a:t>transitions.</a:t>
            </a:r>
            <a:r>
              <a:rPr lang="zh-CN" altLang="en-US" sz="14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CN" sz="1400" baseline="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sz="1400" baseline="0" dirty="0" smtClean="0">
                <a:latin typeface="Arial" charset="0"/>
                <a:ea typeface="Arial" charset="0"/>
                <a:cs typeface="Arial" charset="0"/>
              </a:rPr>
              <a:t>Accordingly,</a:t>
            </a:r>
            <a:r>
              <a:rPr lang="zh-CN" altLang="en-US" sz="14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400" baseline="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14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400" baseline="0" dirty="0" smtClean="0">
                <a:latin typeface="Arial" charset="0"/>
                <a:ea typeface="Arial" charset="0"/>
                <a:cs typeface="Arial" charset="0"/>
              </a:rPr>
              <a:t>tracking</a:t>
            </a:r>
            <a:r>
              <a:rPr lang="zh-CN" altLang="en-US" sz="14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400" baseline="0" dirty="0" smtClean="0">
                <a:latin typeface="Arial" charset="0"/>
                <a:ea typeface="Arial" charset="0"/>
                <a:cs typeface="Arial" charset="0"/>
              </a:rPr>
              <a:t>accuracy</a:t>
            </a:r>
            <a:r>
              <a:rPr lang="zh-CN" altLang="en-US" sz="14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400" baseline="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lang="zh-CN" altLang="en-US" sz="14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400" baseline="0" dirty="0" smtClean="0">
                <a:latin typeface="Arial" charset="0"/>
                <a:ea typeface="Arial" charset="0"/>
                <a:cs typeface="Arial" charset="0"/>
              </a:rPr>
              <a:t>transitions</a:t>
            </a:r>
            <a:r>
              <a:rPr lang="zh-CN" altLang="en-US" sz="14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400" baseline="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14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400" baseline="0" dirty="0" smtClean="0">
                <a:latin typeface="Arial" charset="0"/>
                <a:ea typeface="Arial" charset="0"/>
                <a:cs typeface="Arial" charset="0"/>
              </a:rPr>
              <a:t>high</a:t>
            </a:r>
            <a:r>
              <a:rPr lang="zh-CN" altLang="en-US" sz="14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400" baseline="0" dirty="0" smtClean="0">
                <a:latin typeface="Arial" charset="0"/>
                <a:ea typeface="Arial" charset="0"/>
                <a:cs typeface="Arial" charset="0"/>
              </a:rPr>
              <a:t>occlusion</a:t>
            </a:r>
            <a:r>
              <a:rPr lang="zh-CN" altLang="en-US" sz="14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400" baseline="0" dirty="0" smtClean="0">
                <a:latin typeface="Arial" charset="0"/>
                <a:ea typeface="Arial" charset="0"/>
                <a:cs typeface="Arial" charset="0"/>
              </a:rPr>
              <a:t>will</a:t>
            </a:r>
            <a:r>
              <a:rPr lang="zh-CN" altLang="en-US" sz="14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400" baseline="0" dirty="0" smtClean="0">
                <a:latin typeface="Arial" charset="0"/>
                <a:ea typeface="Arial" charset="0"/>
                <a:cs typeface="Arial" charset="0"/>
              </a:rPr>
              <a:t>also</a:t>
            </a:r>
            <a:r>
              <a:rPr lang="zh-CN" altLang="en-US" sz="14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400" baseline="0" dirty="0" smtClean="0">
                <a:latin typeface="Arial" charset="0"/>
                <a:ea typeface="Arial" charset="0"/>
                <a:cs typeface="Arial" charset="0"/>
              </a:rPr>
              <a:t>be</a:t>
            </a:r>
            <a:r>
              <a:rPr lang="zh-CN" altLang="en-US" sz="14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400" baseline="0" dirty="0" smtClean="0">
                <a:latin typeface="Arial" charset="0"/>
                <a:ea typeface="Arial" charset="0"/>
                <a:cs typeface="Arial" charset="0"/>
              </a:rPr>
              <a:t>improved.</a:t>
            </a:r>
          </a:p>
          <a:p>
            <a:endParaRPr lang="en-US" dirty="0" smtClean="0"/>
          </a:p>
          <a:p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limitaitons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approach.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improvement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tracking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accuracy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upper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bound.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serious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visual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clutter,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proposed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method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improve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much.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addition,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sometimes,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curved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trajectory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influence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tracking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accuracy.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====</a:t>
            </a:r>
          </a:p>
          <a:p>
            <a:r>
              <a:rPr lang="zh-CN" alt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Edges</a:t>
            </a:r>
            <a:r>
              <a:rPr lang="zh-CN" alt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are</a:t>
            </a:r>
            <a:r>
              <a:rPr lang="zh-CN" alt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not</a:t>
            </a:r>
            <a:r>
              <a:rPr lang="zh-CN" alt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considered</a:t>
            </a:r>
            <a:r>
              <a:rPr lang="zh-CN" alt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lang="zh-CN" alt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8988C-F3C8-2346-A9C6-38C15EC7FE1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57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Animated transitions</a:t>
            </a:r>
            <a:r>
              <a:rPr lang="en-US" baseline="0" dirty="0" smtClean="0"/>
              <a:t> 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pervasive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visualization.</a:t>
            </a:r>
            <a:r>
              <a:rPr lang="zh-CN" altLang="en-US" baseline="0" dirty="0" smtClean="0"/>
              <a:t> </a:t>
            </a:r>
            <a:endParaRPr lang="en-US" baseline="0" dirty="0" smtClean="0"/>
          </a:p>
          <a:p>
            <a:r>
              <a:rPr lang="en-US" baseline="0" dirty="0" smtClean="0"/>
              <a:t> </a:t>
            </a:r>
            <a:r>
              <a:rPr lang="en-US" altLang="zh-CN" baseline="0" dirty="0" smtClean="0"/>
              <a:t>They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widely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used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switching between 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visualization</a:t>
            </a:r>
            <a:r>
              <a:rPr lang="en-US" baseline="0" dirty="0" smtClean="0"/>
              <a:t> views.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altLang="zh-CN" baseline="0" dirty="0" smtClean="0"/>
              <a:t>=====</a:t>
            </a:r>
            <a:endParaRPr lang="en-US" baseline="0" dirty="0" smtClean="0"/>
          </a:p>
          <a:p>
            <a:r>
              <a:rPr lang="en-US" baseline="0" dirty="0" smtClean="0"/>
              <a:t>Where the focus is also how to determine the trajectory of each node.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455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That’s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presentation.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glad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questions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guys.</a:t>
            </a:r>
            <a:endParaRPr lang="zh-CN" alt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00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 animated transition tasks, in order to know the temporal evolution of the data,  user</a:t>
            </a:r>
            <a:r>
              <a:rPr lang="en-US" altLang="zh-CN" baseline="0" dirty="0" smtClean="0"/>
              <a:t>s</a:t>
            </a:r>
            <a:r>
              <a:rPr lang="en-US" baseline="0" dirty="0" smtClean="0"/>
              <a:t> often need to </a:t>
            </a:r>
          </a:p>
          <a:p>
            <a:endParaRPr lang="en-US" baseline="0" dirty="0" smtClean="0"/>
          </a:p>
          <a:p>
            <a:r>
              <a:rPr lang="en-US" baseline="0" dirty="0" smtClean="0"/>
              <a:t>....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Howerver</a:t>
            </a:r>
            <a:r>
              <a:rPr lang="en-US" baseline="0" dirty="0" smtClean="0"/>
              <a:t>, this is challenging due to the essential dynamic changes of the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8988C-F3C8-2346-A9C6-38C15EC7FE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7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en-US" altLang="zh-CN" sz="1200" baseline="0" dirty="0" smtClean="0">
                <a:latin typeface="Arial" charset="0"/>
                <a:ea typeface="Arial" charset="0"/>
                <a:cs typeface="Arial" charset="0"/>
              </a:rPr>
              <a:t> support better tracking of points</a:t>
            </a:r>
            <a:r>
              <a:rPr lang="zh-CN" altLang="en-US" sz="12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baseline="0" dirty="0" smtClean="0">
                <a:latin typeface="Arial" charset="0"/>
                <a:ea typeface="Arial" charset="0"/>
                <a:cs typeface="Arial" charset="0"/>
              </a:rPr>
              <a:t>and clusters, we motivate our work by surveying psychology studies.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aseline="0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aseline="0" dirty="0" smtClean="0">
                <a:latin typeface="Arial" charset="0"/>
                <a:ea typeface="Arial" charset="0"/>
                <a:cs typeface="Arial" charset="0"/>
              </a:rPr>
              <a:t>according to our survey,</a:t>
            </a:r>
            <a:r>
              <a:rPr lang="zh-CN" altLang="en-US" sz="12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baseline="0" dirty="0" smtClean="0">
                <a:latin typeface="Arial" charset="0"/>
                <a:ea typeface="Arial" charset="0"/>
                <a:cs typeface="Arial" charset="0"/>
              </a:rPr>
              <a:t>there</a:t>
            </a:r>
            <a:r>
              <a:rPr lang="zh-CN" altLang="en-US" sz="12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baseline="0" dirty="0" smtClean="0">
                <a:latin typeface="Arial" charset="0"/>
                <a:ea typeface="Arial" charset="0"/>
                <a:cs typeface="Arial" charset="0"/>
              </a:rPr>
              <a:t>are</a:t>
            </a:r>
            <a:r>
              <a:rPr lang="zh-CN" altLang="en-US" sz="12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baseline="0" dirty="0" smtClean="0">
                <a:latin typeface="Arial" charset="0"/>
                <a:ea typeface="Arial" charset="0"/>
                <a:cs typeface="Arial" charset="0"/>
              </a:rPr>
              <a:t>two</a:t>
            </a:r>
            <a:r>
              <a:rPr lang="zh-CN" altLang="en-US" sz="12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baseline="0" dirty="0" smtClean="0">
                <a:latin typeface="Arial" charset="0"/>
                <a:ea typeface="Arial" charset="0"/>
                <a:cs typeface="Arial" charset="0"/>
              </a:rPr>
              <a:t>key</a:t>
            </a:r>
            <a:r>
              <a:rPr lang="zh-CN" altLang="en-US" sz="12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baseline="0" dirty="0" smtClean="0">
                <a:latin typeface="Arial" charset="0"/>
                <a:ea typeface="Arial" charset="0"/>
                <a:cs typeface="Arial" charset="0"/>
              </a:rPr>
              <a:t>observations</a:t>
            </a:r>
            <a:r>
              <a:rPr lang="zh-CN" altLang="en-US" sz="12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baseline="0" dirty="0" smtClean="0">
                <a:latin typeface="Arial" charset="0"/>
                <a:ea typeface="Arial" charset="0"/>
                <a:cs typeface="Arial" charset="0"/>
              </a:rPr>
              <a:t>from</a:t>
            </a:r>
            <a:r>
              <a:rPr lang="zh-CN" altLang="en-US" sz="12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baseline="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12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baseline="0" dirty="0" smtClean="0">
                <a:latin typeface="Arial" charset="0"/>
                <a:ea typeface="Arial" charset="0"/>
                <a:cs typeface="Arial" charset="0"/>
              </a:rPr>
              <a:t>psychology</a:t>
            </a:r>
            <a:r>
              <a:rPr lang="zh-CN" altLang="en-US" sz="12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baseline="0" dirty="0" smtClean="0">
                <a:latin typeface="Arial" charset="0"/>
                <a:ea typeface="Arial" charset="0"/>
                <a:cs typeface="Arial" charset="0"/>
              </a:rPr>
              <a:t>studies.</a:t>
            </a:r>
            <a:r>
              <a:rPr lang="zh-CN" altLang="en-US" sz="12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baseline="0" dirty="0" smtClean="0">
                <a:latin typeface="Arial" charset="0"/>
                <a:ea typeface="Arial" charset="0"/>
                <a:cs typeface="Arial" charset="0"/>
              </a:rPr>
              <a:t>That</a:t>
            </a:r>
            <a:r>
              <a:rPr lang="zh-CN" altLang="en-US" sz="12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baseline="0" dirty="0" smtClean="0">
                <a:latin typeface="Arial" charset="0"/>
                <a:ea typeface="Arial" charset="0"/>
                <a:cs typeface="Arial" charset="0"/>
              </a:rPr>
              <a:t>is,</a:t>
            </a:r>
            <a:r>
              <a:rPr lang="zh-CN" altLang="en-US" sz="12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baseline="0" dirty="0" smtClean="0">
                <a:latin typeface="Arial" charset="0"/>
                <a:ea typeface="Arial" charset="0"/>
                <a:cs typeface="Arial" charset="0"/>
              </a:rPr>
              <a:t>coordinated motion and crowding</a:t>
            </a:r>
            <a:r>
              <a:rPr lang="zh-CN" altLang="en-US" sz="12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baseline="0" dirty="0" smtClean="0">
                <a:latin typeface="Arial" charset="0"/>
                <a:ea typeface="Arial" charset="0"/>
                <a:cs typeface="Arial" charset="0"/>
              </a:rPr>
              <a:t>avoidance would benefit tracking</a:t>
            </a:r>
            <a:r>
              <a:rPr lang="zh-CN" altLang="en-US" sz="12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baseline="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lang="zh-CN" altLang="en-US" sz="12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baseline="0" dirty="0" smtClean="0">
                <a:latin typeface="Arial" charset="0"/>
                <a:ea typeface="Arial" charset="0"/>
                <a:cs typeface="Arial" charset="0"/>
              </a:rPr>
              <a:t>animated</a:t>
            </a:r>
            <a:r>
              <a:rPr lang="zh-CN" altLang="en-US" sz="12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baseline="0" dirty="0" smtClean="0">
                <a:latin typeface="Arial" charset="0"/>
                <a:ea typeface="Arial" charset="0"/>
                <a:cs typeface="Arial" charset="0"/>
              </a:rPr>
              <a:t>transitions.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aseline="0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aseline="0" dirty="0" smtClean="0">
                <a:latin typeface="Arial" charset="0"/>
                <a:ea typeface="Arial" charset="0"/>
                <a:cs typeface="Arial" charset="0"/>
              </a:rPr>
              <a:t>For coordinated motion, it means ...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aseline="0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aseline="0" dirty="0" smtClean="0">
                <a:latin typeface="Arial" charset="0"/>
                <a:ea typeface="Arial" charset="0"/>
                <a:cs typeface="Arial" charset="0"/>
              </a:rPr>
              <a:t>for crowding</a:t>
            </a:r>
            <a:r>
              <a:rPr lang="zh-CN" altLang="en-US" sz="12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baseline="0" dirty="0" smtClean="0">
                <a:latin typeface="Arial" charset="0"/>
                <a:ea typeface="Arial" charset="0"/>
                <a:cs typeface="Arial" charset="0"/>
              </a:rPr>
              <a:t>avoidance,</a:t>
            </a:r>
            <a:r>
              <a:rPr lang="zh-CN" altLang="en-US" sz="1200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baseline="0" dirty="0" smtClean="0">
                <a:latin typeface="Arial" charset="0"/>
                <a:ea typeface="Arial" charset="0"/>
                <a:cs typeface="Arial" charset="0"/>
              </a:rPr>
              <a:t>....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aseline="0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aseline="0" dirty="0" smtClean="0">
                <a:latin typeface="Arial" charset="0"/>
                <a:ea typeface="Arial" charset="0"/>
                <a:cs typeface="Arial" charset="0"/>
              </a:rPr>
              <a:t>=======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aseline="0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Conform</a:t>
            </a:r>
            <a:r>
              <a:rPr lang="zh-CN" alt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with</a:t>
            </a:r>
            <a:r>
              <a:rPr lang="zh-CN" alt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Gestalt</a:t>
            </a:r>
            <a:r>
              <a:rPr lang="zh-CN" alt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law</a:t>
            </a:r>
            <a:r>
              <a:rPr lang="zh-CN" alt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common</a:t>
            </a:r>
            <a:r>
              <a:rPr lang="zh-CN" alt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fate, Benefit</a:t>
            </a:r>
            <a:r>
              <a:rPr lang="zh-CN" alt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object</a:t>
            </a:r>
            <a:r>
              <a:rPr lang="zh-CN" alt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tracking</a:t>
            </a:r>
            <a:r>
              <a:rPr lang="en-US" altLang="zh-CN" sz="1200" baseline="30000" dirty="0" smtClean="0">
                <a:latin typeface="Arial" charset="0"/>
                <a:ea typeface="Arial" charset="0"/>
                <a:cs typeface="Arial" charset="0"/>
              </a:rPr>
              <a:t>[5]</a:t>
            </a:r>
            <a:r>
              <a:rPr lang="zh-CN" altLang="en-US" sz="1200" dirty="0" smtClean="0">
                <a:latin typeface="Arial" charset="0"/>
                <a:ea typeface="Arial" charset="0"/>
                <a:cs typeface="Arial" charset="0"/>
              </a:rPr>
              <a:t>  </a:t>
            </a:r>
            <a:endParaRPr lang="en-US" altLang="zh-CN" sz="1200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Animated</a:t>
            </a:r>
            <a:r>
              <a:rPr lang="zh-CN" alt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transitions</a:t>
            </a:r>
            <a:r>
              <a:rPr lang="zh-CN" alt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should</a:t>
            </a:r>
            <a:r>
              <a:rPr lang="zh-CN" alt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avoid</a:t>
            </a:r>
            <a:r>
              <a:rPr lang="zh-CN" alt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200" dirty="0" smtClean="0">
                <a:latin typeface="Arial" charset="0"/>
                <a:ea typeface="Arial" charset="0"/>
                <a:cs typeface="Arial" charset="0"/>
              </a:rPr>
              <a:t>crowding</a:t>
            </a:r>
            <a:r>
              <a:rPr lang="en-US" altLang="zh-CN" sz="1200" baseline="30000" dirty="0" smtClean="0">
                <a:latin typeface="Arial" charset="0"/>
                <a:ea typeface="Arial" charset="0"/>
                <a:cs typeface="Arial" charset="0"/>
              </a:rPr>
              <a:t>[6</a:t>
            </a:r>
            <a:endParaRPr lang="en-US" altLang="zh-CN" sz="1200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8988C-F3C8-2346-A9C6-38C15EC7FE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48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</a:t>
            </a:r>
            <a:r>
              <a:rPr lang="en-US" baseline="0" dirty="0" smtClean="0"/>
              <a:t> now,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research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animated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transitions.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perspective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trajectories,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 there are two representative methods for animated transit</a:t>
            </a:r>
            <a:r>
              <a:rPr lang="en-US" altLang="zh-CN" baseline="0" dirty="0" smtClean="0"/>
              <a:t>i</a:t>
            </a:r>
            <a:r>
              <a:rPr lang="en-US" baseline="0" dirty="0" smtClean="0"/>
              <a:t>on</a:t>
            </a:r>
            <a:r>
              <a:rPr lang="en-US" altLang="zh-CN" baseline="0" dirty="0" smtClean="0"/>
              <a:t>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is,</a:t>
            </a:r>
            <a:r>
              <a:rPr lang="en-US" baseline="0" dirty="0" smtClean="0"/>
              <a:t> </a:t>
            </a:r>
            <a:r>
              <a:rPr lang="en-US" altLang="zh-CN" baseline="0" dirty="0" smtClean="0"/>
              <a:t>linear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transition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bundled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trajectory.</a:t>
            </a:r>
            <a:endParaRPr lang="is-IS" baseline="0" dirty="0" smtClean="0"/>
          </a:p>
          <a:p>
            <a:endParaRPr lang="is-IS" baseline="0" dirty="0" smtClean="0"/>
          </a:p>
          <a:p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linear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transition,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simply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follow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straight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line</a:t>
            </a:r>
            <a:endParaRPr lang="is-IS" baseline="0" dirty="0" smtClean="0"/>
          </a:p>
          <a:p>
            <a:endParaRPr lang="is-IS" baseline="0" dirty="0" smtClean="0"/>
          </a:p>
          <a:p>
            <a:r>
              <a:rPr lang="is-IS" baseline="0" dirty="0" smtClean="0"/>
              <a:t>Bundled trajecory budled the trajectory of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is-IS" baseline="0" dirty="0" smtClean="0"/>
              <a:t>within the same group to enhance coordinate motion.</a:t>
            </a:r>
          </a:p>
          <a:p>
            <a:endParaRPr lang="is-IS" baseline="0" dirty="0" smtClean="0"/>
          </a:p>
          <a:p>
            <a:r>
              <a:rPr lang="en-US" altLang="zh-CN" baseline="0" dirty="0" smtClean="0"/>
              <a:t>=============</a:t>
            </a:r>
            <a:endParaRPr lang="is-IS" baseline="0" dirty="0" smtClean="0"/>
          </a:p>
          <a:p>
            <a:r>
              <a:rPr lang="en-US" altLang="zh-CN" b="1" baseline="0" dirty="0" smtClean="0"/>
              <a:t>(play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left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first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and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then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right.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err="1" smtClean="0"/>
              <a:t>Exlain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the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difference.)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8988C-F3C8-2346-A9C6-38C15EC7FE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10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linear</a:t>
            </a:r>
            <a:r>
              <a:rPr lang="en-US" baseline="0" dirty="0" smtClean="0"/>
              <a:t> trans</a:t>
            </a:r>
            <a:r>
              <a:rPr lang="en-US" altLang="zh-CN" baseline="0" dirty="0" smtClean="0"/>
              <a:t>i</a:t>
            </a:r>
            <a:r>
              <a:rPr lang="en-US" baseline="0" dirty="0" smtClean="0"/>
              <a:t>tion does not explicitly take coordinated motion and crowding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avoidance</a:t>
            </a:r>
            <a:r>
              <a:rPr lang="en-US" baseline="0" dirty="0" smtClean="0"/>
              <a:t> into consideration. Bundled trajectory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en-US" baseline="0" dirty="0" smtClean="0"/>
              <a:t> enhance coordinat</a:t>
            </a:r>
            <a:r>
              <a:rPr lang="en-US" altLang="zh-CN" baseline="0" dirty="0" smtClean="0"/>
              <a:t>e</a:t>
            </a:r>
            <a:r>
              <a:rPr lang="en-US" baseline="0" dirty="0" smtClean="0"/>
              <a:t>d motion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cluster</a:t>
            </a:r>
            <a:r>
              <a:rPr lang="en-US" baseline="0" dirty="0" smtClean="0"/>
              <a:t>, but it is at the cost of more crowding, beca</a:t>
            </a:r>
            <a:r>
              <a:rPr lang="en-US" altLang="zh-CN" baseline="0" dirty="0" smtClean="0"/>
              <a:t>u</a:t>
            </a:r>
            <a:r>
              <a:rPr lang="en-US" baseline="0" dirty="0" smtClean="0"/>
              <a:t>se it bundles the trajectories too tightly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illustration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bottom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right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=======</a:t>
            </a:r>
            <a:endParaRPr lang="en-US" baseline="0" dirty="0" smtClean="0"/>
          </a:p>
          <a:p>
            <a:r>
              <a:rPr lang="en-US" altLang="zh-CN" b="1" baseline="0" dirty="0" smtClean="0"/>
              <a:t>Coordinated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motion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within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the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group.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8988C-F3C8-2346-A9C6-38C15EC7FE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71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so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natural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question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enhance</a:t>
            </a:r>
            <a:r>
              <a:rPr lang="zh-CN" altLang="en-US" baseline="0" dirty="0" smtClean="0"/>
              <a:t> </a:t>
            </a:r>
            <a:r>
              <a:rPr lang="is-IS" altLang="zh-CN" baseline="0" dirty="0" smtClean="0"/>
              <a:t>…</a:t>
            </a:r>
            <a:r>
              <a:rPr lang="en-US" altLang="zh-CN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21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in</a:t>
            </a:r>
            <a:r>
              <a:rPr lang="en-US" baseline="0" dirty="0" smtClean="0"/>
              <a:t> this paper, we propose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novel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technique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en-US" baseline="0" dirty="0" smtClean="0"/>
              <a:t> animated transition</a:t>
            </a:r>
            <a:r>
              <a:rPr lang="en-US" altLang="zh-CN" baseline="0" dirty="0" smtClean="0"/>
              <a:t>s</a:t>
            </a:r>
            <a:r>
              <a:rPr lang="en-US" baseline="0" dirty="0" smtClean="0"/>
              <a:t> based on vector field </a:t>
            </a:r>
            <a:r>
              <a:rPr lang="en-US" altLang="zh-CN" baseline="0" dirty="0" smtClean="0"/>
              <a:t>design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input is ...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output is the ...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goal is to </a:t>
            </a:r>
            <a:r>
              <a:rPr lang="en-US" altLang="zh-CN" baseline="0" dirty="0" smtClean="0"/>
              <a:t>improve</a:t>
            </a:r>
            <a:r>
              <a:rPr lang="is-IS" altLang="zh-C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8988C-F3C8-2346-A9C6-38C15EC7FE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77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6852-C842-9E44-B00B-7BA3D316EC1A}" type="datetime1">
              <a:rPr lang="en-HK" smtClean="0"/>
              <a:t>24/10/2018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50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3AD45-693A-1242-9804-4E635485BF88}" type="datetime1">
              <a:rPr lang="en-HK" smtClean="0"/>
              <a:t>24/10/2018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52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B83E3-D9B9-DD45-9F91-EFC870FE5A41}" type="datetime1">
              <a:rPr lang="en-HK" smtClean="0"/>
              <a:t>24/10/2018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4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07468-A231-734F-8B8A-7155D9FC82B3}" type="datetime1">
              <a:rPr lang="en-HK" smtClean="0"/>
              <a:t>24/10/2018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35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2DD4-6609-014F-98B8-C26FD706112C}" type="datetime1">
              <a:rPr lang="en-HK" smtClean="0"/>
              <a:t>24/10/2018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0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B14F5-4835-904E-9433-135A891BD1EE}" type="datetime1">
              <a:rPr lang="en-HK" smtClean="0"/>
              <a:t>24/10/2018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00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DE82D-23FE-374E-BE73-732576B7A2A4}" type="datetime1">
              <a:rPr lang="en-HK" smtClean="0"/>
              <a:t>24/10/2018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3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8E3FC-5423-4D47-992A-E740A916C138}" type="datetime1">
              <a:rPr lang="en-HK" smtClean="0"/>
              <a:t>24/10/2018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2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3AF8B-A92B-9E41-A86D-C5CC35AEEE74}" type="datetime1">
              <a:rPr lang="en-HK" smtClean="0"/>
              <a:t>24/10/2018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35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082A8-2D79-514E-B908-23BC1C2E509A}" type="datetime1">
              <a:rPr lang="en-HK" smtClean="0"/>
              <a:t>24/10/2018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79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AAE5-1351-1449-A0F8-CD2753D45E08}" type="datetime1">
              <a:rPr lang="en-HK" smtClean="0"/>
              <a:t>24/10/2018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74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AE6DA-8CEE-EA4E-A5B4-1EACC023363D}" type="datetime1">
              <a:rPr lang="en-HK" smtClean="0"/>
              <a:t>24/10/2018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38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jpg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png"/><Relationship Id="rId10" Type="http://schemas.openxmlformats.org/officeDocument/2006/relationships/hyperlink" Target="http://home.cse.ust.hk/~ywangct/proj/vf_animation.html" TargetMode="External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1.xml"/><Relationship Id="rId5" Type="http://schemas.openxmlformats.org/officeDocument/2006/relationships/image" Target="../media/image3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6.xml"/><Relationship Id="rId5" Type="http://schemas.openxmlformats.org/officeDocument/2006/relationships/image" Target="../media/image3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jpg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png"/><Relationship Id="rId10" Type="http://schemas.openxmlformats.org/officeDocument/2006/relationships/hyperlink" Target="http://home.cse.ust.hk/~ywangct/proj/vf_animation.html" TargetMode="External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737725" y="41898"/>
            <a:ext cx="13244362" cy="2148840"/>
          </a:xfrm>
        </p:spPr>
        <p:txBody>
          <a:bodyPr>
            <a:noAutofit/>
          </a:bodyPr>
          <a:lstStyle/>
          <a:p>
            <a:r>
              <a:rPr lang="en-US" sz="6600" b="1" dirty="0" smtClean="0"/>
              <a:t>A </a:t>
            </a:r>
            <a:r>
              <a:rPr lang="en-US" sz="6600" b="1" dirty="0"/>
              <a:t>Vector Field Design Approach to Animated Transitions</a:t>
            </a:r>
            <a:endParaRPr lang="de-AT" sz="6600" b="1" dirty="0"/>
          </a:p>
        </p:txBody>
      </p:sp>
      <p:pic>
        <p:nvPicPr>
          <p:cNvPr id="14" name="Picture 2" descr="mage result for university of arizo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383" y="5785981"/>
            <a:ext cx="1933074" cy="144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UST4C_L4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370" y="6025648"/>
            <a:ext cx="3022188" cy="1039757"/>
          </a:xfrm>
          <a:prstGeom prst="rect">
            <a:avLst/>
          </a:prstGeom>
        </p:spPr>
      </p:pic>
      <p:pic>
        <p:nvPicPr>
          <p:cNvPr id="16" name="Picture 15" descr="LogoSwansea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078" y="6028053"/>
            <a:ext cx="1881828" cy="1096479"/>
          </a:xfrm>
          <a:prstGeom prst="rect">
            <a:avLst/>
          </a:prstGeom>
        </p:spPr>
      </p:pic>
      <p:pic>
        <p:nvPicPr>
          <p:cNvPr id="17" name="Picture 8" descr="http://huamin.org/images/huamin_qu_new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3" t="12901" r="19734" b="37001"/>
          <a:stretch/>
        </p:blipFill>
        <p:spPr bwMode="auto">
          <a:xfrm>
            <a:off x="10556100" y="2368048"/>
            <a:ext cx="21693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s://cscheid.net/cschei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368048"/>
            <a:ext cx="2133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mage result for daniel archambault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3" r="5289"/>
          <a:stretch/>
        </p:blipFill>
        <p:spPr bwMode="auto">
          <a:xfrm>
            <a:off x="5181600" y="2400256"/>
            <a:ext cx="2166274" cy="255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19"/>
          <a:stretch/>
        </p:blipFill>
        <p:spPr>
          <a:xfrm>
            <a:off x="2362200" y="2400256"/>
            <a:ext cx="2228932" cy="2558592"/>
          </a:xfrm>
          <a:prstGeom prst="rect">
            <a:avLst/>
          </a:prstGeom>
        </p:spPr>
      </p:pic>
      <p:sp>
        <p:nvSpPr>
          <p:cNvPr id="29" name="Subtitle 2"/>
          <p:cNvSpPr txBox="1">
            <a:spLocks/>
          </p:cNvSpPr>
          <p:nvPr/>
        </p:nvSpPr>
        <p:spPr bwMode="auto">
          <a:xfrm>
            <a:off x="2420217" y="5111248"/>
            <a:ext cx="2075583" cy="84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ts val="200"/>
              </a:spcAft>
              <a:buClr>
                <a:schemeClr val="bg2"/>
              </a:buClr>
              <a:buFontTx/>
              <a:buNone/>
              <a:defRPr sz="36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687388" indent="-35242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rgbClr val="ADD3F7"/>
              </a:buClr>
              <a:buFont typeface="Times" charset="0"/>
              <a:buChar char="•"/>
              <a:defRPr sz="34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2pPr>
            <a:lvl3pPr marL="1631950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•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3pPr>
            <a:lvl4pPr marL="228441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–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4pPr>
            <a:lvl5pPr marL="293846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altLang="zh-CN" sz="2200" kern="0" dirty="0" smtClean="0">
                <a:ea typeface="Geeza Pro" charset="-78"/>
                <a:cs typeface="Geeza Pro" charset="-78"/>
              </a:rPr>
              <a:t>Yong</a:t>
            </a:r>
            <a:r>
              <a:rPr lang="zh-CN" altLang="en-US" sz="2200" kern="0" dirty="0" smtClean="0">
                <a:ea typeface="Geeza Pro" charset="-78"/>
                <a:cs typeface="Geeza Pro" charset="-78"/>
              </a:rPr>
              <a:t> </a:t>
            </a:r>
            <a:r>
              <a:rPr lang="en-US" altLang="zh-CN" sz="2200" kern="0" dirty="0" smtClean="0">
                <a:ea typeface="Geeza Pro" charset="-78"/>
                <a:cs typeface="Geeza Pro" charset="-78"/>
              </a:rPr>
              <a:t>Wang</a:t>
            </a:r>
          </a:p>
          <a:p>
            <a:pPr algn="ctr"/>
            <a:r>
              <a:rPr lang="en-US" altLang="zh-CN" sz="2200" kern="0" dirty="0" smtClean="0">
                <a:ea typeface="Geeza Pro" charset="-78"/>
                <a:cs typeface="Geeza Pro" charset="-78"/>
              </a:rPr>
              <a:t>HKUST</a:t>
            </a:r>
            <a:endParaRPr lang="en-US" sz="2200" kern="0" dirty="0" smtClean="0">
              <a:ea typeface="Geeza Pro" charset="-78"/>
              <a:cs typeface="Geeza Pro" charset="-78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 bwMode="auto">
          <a:xfrm>
            <a:off x="4973013" y="5111248"/>
            <a:ext cx="2743200" cy="904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ts val="200"/>
              </a:spcAft>
              <a:buClr>
                <a:schemeClr val="bg2"/>
              </a:buClr>
              <a:buFontTx/>
              <a:buNone/>
              <a:defRPr sz="36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687388" indent="-35242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rgbClr val="ADD3F7"/>
              </a:buClr>
              <a:buFont typeface="Times" charset="0"/>
              <a:buChar char="•"/>
              <a:defRPr sz="34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2pPr>
            <a:lvl3pPr marL="1631950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•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3pPr>
            <a:lvl4pPr marL="228441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–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4pPr>
            <a:lvl5pPr marL="293846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sz="2200" dirty="0">
                <a:ea typeface="Geeza Pro" charset="-78"/>
                <a:cs typeface="Geeza Pro" charset="-78"/>
              </a:rPr>
              <a:t>Daniel </a:t>
            </a:r>
            <a:r>
              <a:rPr lang="en-US" sz="2200" dirty="0" err="1">
                <a:ea typeface="Geeza Pro" charset="-78"/>
                <a:cs typeface="Geeza Pro" charset="-78"/>
              </a:rPr>
              <a:t>Archambault</a:t>
            </a:r>
            <a:r>
              <a:rPr lang="en-US" sz="2200" dirty="0">
                <a:ea typeface="Geeza Pro" charset="-78"/>
                <a:cs typeface="Geeza Pro" charset="-78"/>
              </a:rPr>
              <a:t> </a:t>
            </a:r>
            <a:endParaRPr lang="en-US" sz="2200" dirty="0" smtClean="0">
              <a:ea typeface="Geeza Pro" charset="-78"/>
              <a:cs typeface="Geeza Pro" charset="-78"/>
            </a:endParaRPr>
          </a:p>
          <a:p>
            <a:pPr algn="ctr"/>
            <a:r>
              <a:rPr lang="en-US" altLang="zh-CN" sz="2200" kern="0" dirty="0" smtClean="0">
                <a:ea typeface="Geeza Pro" charset="-78"/>
                <a:cs typeface="Geeza Pro" charset="-78"/>
              </a:rPr>
              <a:t>Swansea</a:t>
            </a:r>
            <a:r>
              <a:rPr lang="zh-CN" altLang="en-US" sz="2200" kern="0" dirty="0" smtClean="0">
                <a:ea typeface="Geeza Pro" charset="-78"/>
                <a:cs typeface="Geeza Pro" charset="-78"/>
              </a:rPr>
              <a:t> </a:t>
            </a:r>
            <a:r>
              <a:rPr lang="en-US" altLang="zh-CN" sz="2200" kern="0" dirty="0" smtClean="0">
                <a:ea typeface="Geeza Pro" charset="-78"/>
                <a:cs typeface="Geeza Pro" charset="-78"/>
              </a:rPr>
              <a:t>University</a:t>
            </a:r>
            <a:endParaRPr lang="en-US" sz="2200" kern="0" dirty="0">
              <a:ea typeface="Geeza Pro" charset="-78"/>
              <a:cs typeface="Geeza Pro" charset="-78"/>
            </a:endParaRPr>
          </a:p>
        </p:txBody>
      </p:sp>
      <p:sp>
        <p:nvSpPr>
          <p:cNvPr id="33" name="Subtitle 2"/>
          <p:cNvSpPr txBox="1">
            <a:spLocks/>
          </p:cNvSpPr>
          <p:nvPr/>
        </p:nvSpPr>
        <p:spPr bwMode="auto">
          <a:xfrm>
            <a:off x="7716213" y="5111248"/>
            <a:ext cx="2839887" cy="101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ts val="200"/>
              </a:spcAft>
              <a:buClr>
                <a:schemeClr val="bg2"/>
              </a:buClr>
              <a:buFontTx/>
              <a:buNone/>
              <a:defRPr sz="36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687388" indent="-35242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rgbClr val="ADD3F7"/>
              </a:buClr>
              <a:buFont typeface="Times" charset="0"/>
              <a:buChar char="•"/>
              <a:defRPr sz="34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2pPr>
            <a:lvl3pPr marL="1631950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•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3pPr>
            <a:lvl4pPr marL="228441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–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4pPr>
            <a:lvl5pPr marL="293846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sz="2200" kern="0" dirty="0" smtClean="0">
                <a:ea typeface="Geeza Pro" charset="-78"/>
                <a:cs typeface="Geeza Pro" charset="-78"/>
              </a:rPr>
              <a:t>Carlos </a:t>
            </a:r>
            <a:r>
              <a:rPr lang="en-US" sz="2200" kern="0" dirty="0" err="1" smtClean="0">
                <a:ea typeface="Geeza Pro" charset="-78"/>
                <a:cs typeface="Geeza Pro" charset="-78"/>
              </a:rPr>
              <a:t>Scheidegger</a:t>
            </a:r>
            <a:endParaRPr lang="en-US" sz="2200" kern="0" dirty="0" smtClean="0">
              <a:ea typeface="Geeza Pro" charset="-78"/>
              <a:cs typeface="Geeza Pro" charset="-78"/>
            </a:endParaRPr>
          </a:p>
          <a:p>
            <a:pPr algn="ctr"/>
            <a:r>
              <a:rPr lang="en-US" altLang="zh-CN" sz="2200" kern="0" dirty="0" smtClean="0">
                <a:ea typeface="Geeza Pro" charset="-78"/>
                <a:cs typeface="Geeza Pro" charset="-78"/>
              </a:rPr>
              <a:t>University</a:t>
            </a:r>
            <a:r>
              <a:rPr lang="zh-CN" altLang="en-US" sz="2200" kern="0" dirty="0" smtClean="0">
                <a:ea typeface="Geeza Pro" charset="-78"/>
                <a:cs typeface="Geeza Pro" charset="-78"/>
              </a:rPr>
              <a:t> </a:t>
            </a:r>
            <a:r>
              <a:rPr lang="en-US" altLang="zh-CN" sz="2200" kern="0" dirty="0" smtClean="0">
                <a:ea typeface="Geeza Pro" charset="-78"/>
                <a:cs typeface="Geeza Pro" charset="-78"/>
              </a:rPr>
              <a:t>of</a:t>
            </a:r>
            <a:r>
              <a:rPr lang="zh-CN" altLang="en-US" sz="2200" kern="0" dirty="0" smtClean="0">
                <a:ea typeface="Geeza Pro" charset="-78"/>
                <a:cs typeface="Geeza Pro" charset="-78"/>
              </a:rPr>
              <a:t> </a:t>
            </a:r>
            <a:r>
              <a:rPr lang="en-US" altLang="zh-CN" sz="2200" kern="0" dirty="0" smtClean="0">
                <a:ea typeface="Geeza Pro" charset="-78"/>
                <a:cs typeface="Geeza Pro" charset="-78"/>
              </a:rPr>
              <a:t>Arizona</a:t>
            </a:r>
            <a:endParaRPr lang="en-US" sz="2200" kern="0" dirty="0" smtClean="0">
              <a:ea typeface="Geeza Pro" charset="-78"/>
              <a:cs typeface="Geeza Pro" charset="-78"/>
            </a:endParaRPr>
          </a:p>
        </p:txBody>
      </p:sp>
      <p:pic>
        <p:nvPicPr>
          <p:cNvPr id="34" name="Picture 33" descr="UST4C_L4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6025648"/>
            <a:ext cx="3022188" cy="1039757"/>
          </a:xfrm>
          <a:prstGeom prst="rect">
            <a:avLst/>
          </a:prstGeom>
        </p:spPr>
      </p:pic>
      <p:sp>
        <p:nvSpPr>
          <p:cNvPr id="35" name="Subtitle 2"/>
          <p:cNvSpPr txBox="1">
            <a:spLocks/>
          </p:cNvSpPr>
          <p:nvPr/>
        </p:nvSpPr>
        <p:spPr bwMode="auto">
          <a:xfrm>
            <a:off x="10591800" y="5111248"/>
            <a:ext cx="2075583" cy="84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ts val="200"/>
              </a:spcAft>
              <a:buClr>
                <a:schemeClr val="bg2"/>
              </a:buClr>
              <a:buFontTx/>
              <a:buNone/>
              <a:defRPr sz="36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687388" indent="-35242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rgbClr val="ADD3F7"/>
              </a:buClr>
              <a:buFont typeface="Times" charset="0"/>
              <a:buChar char="•"/>
              <a:defRPr sz="34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2pPr>
            <a:lvl3pPr marL="1631950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•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3pPr>
            <a:lvl4pPr marL="228441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–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4pPr>
            <a:lvl5pPr marL="293846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altLang="zh-CN" sz="2200" kern="0" dirty="0" err="1" smtClean="0">
                <a:ea typeface="Geeza Pro" charset="-78"/>
                <a:cs typeface="Geeza Pro" charset="-78"/>
              </a:rPr>
              <a:t>Huamin</a:t>
            </a:r>
            <a:r>
              <a:rPr lang="zh-CN" altLang="en-US" sz="2200" kern="0" dirty="0" smtClean="0">
                <a:ea typeface="Geeza Pro" charset="-78"/>
                <a:cs typeface="Geeza Pro" charset="-78"/>
              </a:rPr>
              <a:t> </a:t>
            </a:r>
            <a:r>
              <a:rPr lang="en-US" altLang="zh-CN" sz="2200" kern="0" dirty="0" smtClean="0">
                <a:ea typeface="Geeza Pro" charset="-78"/>
                <a:cs typeface="Geeza Pro" charset="-78"/>
              </a:rPr>
              <a:t>Qu</a:t>
            </a:r>
          </a:p>
          <a:p>
            <a:pPr algn="ctr"/>
            <a:r>
              <a:rPr lang="en-US" altLang="zh-CN" sz="2200" kern="0" dirty="0" smtClean="0">
                <a:ea typeface="Geeza Pro" charset="-78"/>
                <a:cs typeface="Geeza Pro" charset="-78"/>
              </a:rPr>
              <a:t>HKUST</a:t>
            </a:r>
            <a:endParaRPr lang="en-US" sz="2200" kern="0" dirty="0" smtClean="0">
              <a:ea typeface="Geeza Pro" charset="-78"/>
              <a:cs typeface="Geeza Pro" charset="-7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68025" y="7773894"/>
            <a:ext cx="90963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10"/>
              </a:rPr>
              <a:t>http://</a:t>
            </a:r>
            <a:r>
              <a:rPr lang="en-US" dirty="0" err="1">
                <a:hlinkClick r:id="rId10"/>
              </a:rPr>
              <a:t>home.cse.ust.hk</a:t>
            </a:r>
            <a:r>
              <a:rPr lang="en-US" dirty="0">
                <a:hlinkClick r:id="rId10"/>
              </a:rPr>
              <a:t>/~</a:t>
            </a:r>
            <a:r>
              <a:rPr lang="en-US" dirty="0" err="1">
                <a:hlinkClick r:id="rId10"/>
              </a:rPr>
              <a:t>ywangct</a:t>
            </a:r>
            <a:r>
              <a:rPr lang="en-US" dirty="0">
                <a:hlinkClick r:id="rId10"/>
              </a:rPr>
              <a:t>/</a:t>
            </a:r>
            <a:r>
              <a:rPr lang="en-US" dirty="0" err="1">
                <a:hlinkClick r:id="rId10"/>
              </a:rPr>
              <a:t>proj</a:t>
            </a:r>
            <a:r>
              <a:rPr lang="en-US" dirty="0">
                <a:hlinkClick r:id="rId10"/>
              </a:rPr>
              <a:t>/</a:t>
            </a:r>
            <a:r>
              <a:rPr lang="en-US" dirty="0" err="1">
                <a:hlinkClick r:id="rId10"/>
              </a:rPr>
              <a:t>vf_animation.html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64" y="7301175"/>
            <a:ext cx="899994" cy="89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6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149393"/>
            <a:ext cx="12618720" cy="1590676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Our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Approach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93584"/>
            <a:ext cx="13121641" cy="522160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Animated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transition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based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on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b="1" dirty="0">
                <a:latin typeface="Arial" charset="0"/>
                <a:ea typeface="Arial" charset="0"/>
                <a:cs typeface="Arial" charset="0"/>
              </a:rPr>
              <a:t>vector</a:t>
            </a:r>
            <a:r>
              <a:rPr lang="zh-CN" altLang="en-US" sz="36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b="1" dirty="0">
                <a:latin typeface="Arial" charset="0"/>
                <a:ea typeface="Arial" charset="0"/>
                <a:cs typeface="Arial" charset="0"/>
              </a:rPr>
              <a:t>field</a:t>
            </a:r>
            <a:r>
              <a:rPr lang="zh-CN" altLang="en-US" sz="36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b="1" dirty="0">
                <a:latin typeface="Arial" charset="0"/>
                <a:ea typeface="Arial" charset="0"/>
                <a:cs typeface="Arial" charset="0"/>
              </a:rPr>
              <a:t>design</a:t>
            </a:r>
            <a:endParaRPr lang="en-US" altLang="zh-CN" sz="360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General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Idea: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05838" y="5388415"/>
            <a:ext cx="3664132" cy="1410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i="1" dirty="0" smtClean="0">
                <a:latin typeface="Arial" charset="0"/>
                <a:ea typeface="Arial" charset="0"/>
                <a:cs typeface="Arial" charset="0"/>
              </a:rPr>
              <a:t>Initial</a:t>
            </a:r>
            <a:r>
              <a:rPr lang="zh-CN" altLang="en-US" sz="3600" b="1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b="1" i="1" dirty="0" smtClean="0">
                <a:latin typeface="Arial" charset="0"/>
                <a:ea typeface="Arial" charset="0"/>
                <a:cs typeface="Arial" charset="0"/>
              </a:rPr>
              <a:t>Path</a:t>
            </a:r>
            <a:r>
              <a:rPr lang="zh-CN" altLang="en-US" sz="3600" b="1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b="1" i="1" dirty="0">
                <a:latin typeface="Arial" charset="0"/>
                <a:ea typeface="Arial" charset="0"/>
                <a:cs typeface="Arial" charset="0"/>
              </a:rPr>
              <a:t>Generation</a:t>
            </a:r>
            <a:endParaRPr lang="en-US" sz="36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620292" y="5388415"/>
            <a:ext cx="3664132" cy="1410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i="1" dirty="0">
                <a:latin typeface="Arial" charset="0"/>
                <a:ea typeface="Arial" charset="0"/>
                <a:cs typeface="Arial" charset="0"/>
              </a:rPr>
              <a:t>Vector</a:t>
            </a:r>
            <a:r>
              <a:rPr lang="zh-CN" altLang="en-US" sz="3600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b="1" i="1" dirty="0">
                <a:latin typeface="Arial" charset="0"/>
                <a:ea typeface="Arial" charset="0"/>
                <a:cs typeface="Arial" charset="0"/>
              </a:rPr>
              <a:t>Field</a:t>
            </a:r>
            <a:r>
              <a:rPr lang="zh-CN" altLang="en-US" sz="3600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b="1" i="1" dirty="0">
                <a:latin typeface="Arial" charset="0"/>
                <a:ea typeface="Arial" charset="0"/>
                <a:cs typeface="Arial" charset="0"/>
              </a:rPr>
              <a:t>Computation</a:t>
            </a:r>
            <a:endParaRPr lang="en-US" sz="36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234745" y="5388415"/>
            <a:ext cx="3664132" cy="1410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i="1" dirty="0">
                <a:latin typeface="Arial" charset="0"/>
                <a:ea typeface="Arial" charset="0"/>
                <a:cs typeface="Arial" charset="0"/>
              </a:rPr>
              <a:t>Point</a:t>
            </a:r>
            <a:r>
              <a:rPr lang="zh-CN" altLang="en-US" sz="3600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b="1" i="1" dirty="0">
                <a:latin typeface="Arial" charset="0"/>
                <a:ea typeface="Arial" charset="0"/>
                <a:cs typeface="Arial" charset="0"/>
              </a:rPr>
              <a:t>Advection</a:t>
            </a:r>
            <a:endParaRPr lang="en-US" sz="36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870810" y="5868474"/>
            <a:ext cx="548640" cy="52904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14" name="Right Arrow 13"/>
          <p:cNvSpPr/>
          <p:nvPr/>
        </p:nvSpPr>
        <p:spPr>
          <a:xfrm>
            <a:off x="9473016" y="5868474"/>
            <a:ext cx="548640" cy="52904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15" name="Oval 14"/>
          <p:cNvSpPr/>
          <p:nvPr/>
        </p:nvSpPr>
        <p:spPr>
          <a:xfrm>
            <a:off x="1214842" y="3216342"/>
            <a:ext cx="3285311" cy="144997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60" b="1" i="1" dirty="0">
                <a:latin typeface="Arial" charset="0"/>
                <a:ea typeface="Arial" charset="0"/>
                <a:cs typeface="Arial" charset="0"/>
              </a:rPr>
              <a:t>Desirable</a:t>
            </a:r>
            <a:r>
              <a:rPr lang="zh-CN" altLang="en-US" sz="2760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760" b="1" i="1" dirty="0">
                <a:latin typeface="Arial" charset="0"/>
                <a:ea typeface="Arial" charset="0"/>
                <a:cs typeface="Arial" charset="0"/>
              </a:rPr>
              <a:t>Initial</a:t>
            </a:r>
            <a:r>
              <a:rPr lang="zh-CN" altLang="en-US" sz="2760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760" b="1" i="1" dirty="0">
                <a:latin typeface="Arial" charset="0"/>
                <a:ea typeface="Arial" charset="0"/>
                <a:cs typeface="Arial" charset="0"/>
              </a:rPr>
              <a:t>Path</a:t>
            </a:r>
            <a:endParaRPr lang="en-US" sz="276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790113" y="3216342"/>
            <a:ext cx="3285311" cy="144997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60" b="1" i="1" dirty="0">
                <a:latin typeface="Arial" charset="0"/>
                <a:ea typeface="Arial" charset="0"/>
                <a:cs typeface="Arial" charset="0"/>
              </a:rPr>
              <a:t>Vector</a:t>
            </a:r>
            <a:r>
              <a:rPr lang="zh-CN" altLang="en-US" sz="2760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760" b="1" i="1" dirty="0">
                <a:latin typeface="Arial" charset="0"/>
                <a:ea typeface="Arial" charset="0"/>
                <a:cs typeface="Arial" charset="0"/>
              </a:rPr>
              <a:t>Field</a:t>
            </a:r>
            <a:endParaRPr lang="en-US" sz="276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0234745" y="3216342"/>
            <a:ext cx="3285311" cy="144997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60" b="1" i="1" dirty="0">
                <a:latin typeface="Arial" charset="0"/>
                <a:ea typeface="Arial" charset="0"/>
                <a:cs typeface="Arial" charset="0"/>
              </a:rPr>
              <a:t>Object</a:t>
            </a:r>
            <a:r>
              <a:rPr lang="zh-CN" altLang="en-US" sz="2760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760" b="1" i="1" dirty="0">
                <a:latin typeface="Arial" charset="0"/>
                <a:ea typeface="Arial" charset="0"/>
                <a:cs typeface="Arial" charset="0"/>
              </a:rPr>
              <a:t>Trajectories</a:t>
            </a:r>
            <a:endParaRPr lang="en-US" sz="276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Up-Down Arrow 17"/>
          <p:cNvSpPr/>
          <p:nvPr/>
        </p:nvSpPr>
        <p:spPr>
          <a:xfrm>
            <a:off x="2704013" y="4761395"/>
            <a:ext cx="274320" cy="548640"/>
          </a:xfrm>
          <a:prstGeom prst="up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19" name="Up-Down Arrow 18"/>
          <p:cNvSpPr/>
          <p:nvPr/>
        </p:nvSpPr>
        <p:spPr>
          <a:xfrm>
            <a:off x="7295608" y="4761395"/>
            <a:ext cx="274320" cy="548640"/>
          </a:xfrm>
          <a:prstGeom prst="up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20" name="Up-Down Arrow 19"/>
          <p:cNvSpPr/>
          <p:nvPr/>
        </p:nvSpPr>
        <p:spPr>
          <a:xfrm>
            <a:off x="11877400" y="4734584"/>
            <a:ext cx="274320" cy="548640"/>
          </a:xfrm>
          <a:prstGeom prst="up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21" name="Rectangle 20"/>
          <p:cNvSpPr/>
          <p:nvPr/>
        </p:nvSpPr>
        <p:spPr>
          <a:xfrm>
            <a:off x="607424" y="5240944"/>
            <a:ext cx="13520057" cy="1685108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7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149393"/>
            <a:ext cx="12618720" cy="1590676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Our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Approach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Initial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Path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Generation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59" y="3184260"/>
            <a:ext cx="6781002" cy="454225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93584"/>
            <a:ext cx="13121641" cy="522160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Automated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approach: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CN" sz="36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force-directed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model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in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3D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space</a:t>
            </a:r>
            <a:endParaRPr lang="en-US" altLang="zh-CN" sz="36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  <a:p>
            <a:pPr marL="921600">
              <a:buFont typeface="Courier New" charset="0"/>
              <a:buChar char="o"/>
            </a:pP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 smtClean="0">
                <a:latin typeface="Arial" charset="0"/>
                <a:ea typeface="Arial" charset="0"/>
                <a:cs typeface="Arial" charset="0"/>
              </a:rPr>
              <a:t>Repulsion</a:t>
            </a:r>
          </a:p>
          <a:p>
            <a:pPr marL="921600">
              <a:buFont typeface="Courier New" charset="0"/>
              <a:buChar char="o"/>
            </a:pPr>
            <a:r>
              <a:rPr lang="zh-CN" altLang="en-US" sz="36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Attraction</a:t>
            </a:r>
          </a:p>
          <a:p>
            <a:pPr marL="921600">
              <a:buFont typeface="Courier New" charset="0"/>
              <a:buChar char="o"/>
            </a:pPr>
            <a:r>
              <a:rPr lang="zh-CN" altLang="en-US" sz="36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Smoothening</a:t>
            </a:r>
          </a:p>
          <a:p>
            <a:pPr marL="921600">
              <a:buFont typeface="Courier New" charset="0"/>
              <a:buChar char="o"/>
            </a:pPr>
            <a:endParaRPr lang="en-US" altLang="zh-CN" sz="36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6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149393"/>
            <a:ext cx="12618720" cy="1590676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Our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Approach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Initial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Path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Generation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93584"/>
            <a:ext cx="13121641" cy="522160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Manual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sketching: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CN" sz="36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Designers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may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like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flexible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for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animation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in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certain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cases</a:t>
            </a:r>
            <a:endParaRPr lang="en-US" altLang="zh-CN" sz="36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user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interface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is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provided</a:t>
            </a:r>
          </a:p>
          <a:p>
            <a:pPr marL="0" indent="0">
              <a:buNone/>
            </a:pPr>
            <a:endParaRPr lang="en-US" altLang="zh-CN" sz="408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37" y="4043363"/>
            <a:ext cx="7328972" cy="402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5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118" y="149393"/>
            <a:ext cx="13624560" cy="1590676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Our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Approach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Vector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Field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Computation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93584"/>
            <a:ext cx="13121641" cy="5221606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How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construct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vector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field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based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on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an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initial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path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?</a:t>
            </a:r>
          </a:p>
          <a:p>
            <a:endParaRPr lang="en-US" altLang="zh-CN" sz="36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b="1" dirty="0">
                <a:latin typeface="Arial" charset="0"/>
                <a:ea typeface="Arial" charset="0"/>
                <a:cs typeface="Arial" charset="0"/>
              </a:rPr>
              <a:t>Core</a:t>
            </a:r>
            <a:r>
              <a:rPr lang="zh-CN" altLang="en-US" sz="36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b="1" dirty="0">
                <a:latin typeface="Arial" charset="0"/>
                <a:ea typeface="Arial" charset="0"/>
                <a:cs typeface="Arial" charset="0"/>
              </a:rPr>
              <a:t>idea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 marL="922320">
              <a:buFont typeface="Courier New" charset="0"/>
              <a:buChar char="o"/>
            </a:pP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Overlay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an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solidFill>
                  <a:srgbClr val="00B0F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zh-CN" altLang="en-US" sz="3600" i="1" dirty="0">
                <a:solidFill>
                  <a:srgbClr val="00B0F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i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zh-CN" altLang="en-US" sz="3600" i="1" dirty="0">
                <a:solidFill>
                  <a:srgbClr val="00B0F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i="1" dirty="0">
                <a:solidFill>
                  <a:srgbClr val="00B0F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zh-CN" altLang="en-US" sz="3600" i="1" dirty="0">
                <a:solidFill>
                  <a:srgbClr val="00B0F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grid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over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screen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define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vector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field</a:t>
            </a:r>
          </a:p>
          <a:p>
            <a:pPr marL="922320">
              <a:buFont typeface="Courier New" charset="0"/>
              <a:buChar char="o"/>
            </a:pP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Propose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two</a:t>
            </a:r>
            <a:r>
              <a:rPr lang="zh-CN" altLang="en-US" sz="3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types</a:t>
            </a:r>
            <a:r>
              <a:rPr lang="zh-CN" altLang="en-US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constraints</a:t>
            </a:r>
            <a:r>
              <a:rPr lang="zh-CN" altLang="en-US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restrict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vector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field</a:t>
            </a:r>
          </a:p>
          <a:p>
            <a:pPr marL="922320">
              <a:buFont typeface="Courier New" charset="0"/>
              <a:buChar char="o"/>
            </a:pP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Apply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above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two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steps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each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cluster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points</a:t>
            </a:r>
            <a:endParaRPr lang="en-US" altLang="zh-CN" sz="3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4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118" y="149393"/>
            <a:ext cx="13624560" cy="1590676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Our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Approach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Vector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Field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Computation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93584"/>
            <a:ext cx="13121641" cy="5221606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Path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constraint</a:t>
            </a:r>
            <a:endParaRPr lang="en-US" altLang="zh-CN" sz="3600" i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altLang="zh-CN" sz="408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881" y="2347916"/>
            <a:ext cx="4221480" cy="422148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9103361" y="4673602"/>
            <a:ext cx="812800" cy="1402079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03361" y="6126198"/>
            <a:ext cx="482091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Grid</a:t>
            </a:r>
            <a:r>
              <a:rPr lang="zh-CN" altLang="en-US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corners</a:t>
            </a:r>
            <a:r>
              <a:rPr lang="zh-CN" altLang="en-US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for</a:t>
            </a:r>
            <a:r>
              <a:rPr lang="zh-CN" altLang="en-US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vector</a:t>
            </a:r>
            <a:r>
              <a:rPr lang="zh-CN" altLang="en-US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field</a:t>
            </a:r>
            <a:endParaRPr lang="en-US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3779522" y="3370182"/>
            <a:ext cx="1706879" cy="966557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10183" y="4336739"/>
            <a:ext cx="1732279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Initial</a:t>
            </a:r>
            <a:r>
              <a:rPr lang="zh-CN" altLang="en-US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path</a:t>
            </a:r>
            <a:endParaRPr lang="en-US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7246623" y="2071847"/>
            <a:ext cx="1358899" cy="1781614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566660" y="1593585"/>
            <a:ext cx="3901442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zh-CN" altLang="en-US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sample</a:t>
            </a:r>
            <a:r>
              <a:rPr lang="zh-CN" altLang="en-US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speed</a:t>
            </a:r>
            <a:r>
              <a:rPr lang="zh-CN" altLang="en-US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vector</a:t>
            </a:r>
            <a:endParaRPr lang="en-US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14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40" y="6720220"/>
            <a:ext cx="4541520" cy="7010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741" y="7421260"/>
            <a:ext cx="341376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4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118" y="149393"/>
            <a:ext cx="13624560" cy="1590676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Our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Approach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Vector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Field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Computation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93584"/>
            <a:ext cx="13121641" cy="5221606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Smoothing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constraint</a:t>
            </a:r>
            <a:endParaRPr lang="en-US" altLang="zh-CN" sz="3600" i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altLang="zh-CN" sz="408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358" y="2105929"/>
            <a:ext cx="4450080" cy="434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638" y="6739091"/>
            <a:ext cx="4876800" cy="88392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15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166187" y="4619413"/>
            <a:ext cx="162560" cy="149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 dirty="0"/>
          </a:p>
        </p:txBody>
      </p:sp>
      <p:sp>
        <p:nvSpPr>
          <p:cNvPr id="11" name="TextBox 10"/>
          <p:cNvSpPr txBox="1"/>
          <p:nvPr/>
        </p:nvSpPr>
        <p:spPr>
          <a:xfrm>
            <a:off x="7084906" y="4438455"/>
            <a:ext cx="447040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92" dirty="0"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lang="en-US" sz="2592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1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118" y="149393"/>
            <a:ext cx="13624560" cy="1590676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Our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Approach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Vector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Field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Computation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93584"/>
            <a:ext cx="13121641" cy="5221606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By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now,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we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build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an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over-constrained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linear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system:</a:t>
            </a:r>
            <a:endParaRPr lang="en-US" altLang="zh-CN" sz="3600" i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altLang="zh-CN" sz="408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2" y="3505408"/>
            <a:ext cx="2865120" cy="1341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219" y="2518417"/>
            <a:ext cx="2151379" cy="837450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6543038" y="3251198"/>
            <a:ext cx="406400" cy="48768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3515361" y="3355867"/>
            <a:ext cx="2054860" cy="535712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05838" y="3113308"/>
            <a:ext cx="3078480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Path</a:t>
            </a:r>
            <a:r>
              <a:rPr lang="zh-CN" altLang="en-US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constraint</a:t>
            </a:r>
          </a:p>
          <a:p>
            <a:r>
              <a:rPr lang="zh-CN" altLang="en-US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(T</a:t>
            </a:r>
            <a:r>
              <a:rPr lang="zh-CN" altLang="en-US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* </a:t>
            </a:r>
            <a:r>
              <a:rPr lang="en-US" altLang="zh-CN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zh-CN" sz="2592" b="1" baseline="300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zh-CN" altLang="en-US" sz="2592" b="1" baseline="300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matrix)</a:t>
            </a:r>
            <a:endParaRPr lang="en-US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3469642" y="4488385"/>
            <a:ext cx="2100578" cy="744958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29310" y="5111497"/>
            <a:ext cx="3728403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Smooth</a:t>
            </a:r>
            <a:r>
              <a:rPr lang="zh-CN" altLang="en-US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constraint</a:t>
            </a:r>
          </a:p>
          <a:p>
            <a:r>
              <a:rPr lang="zh-CN" altLang="en-US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     </a:t>
            </a:r>
            <a:r>
              <a:rPr lang="en-US" altLang="zh-CN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zh-CN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zh-CN" sz="2592" b="1" baseline="300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zh-CN" altLang="en-US" sz="2592" b="1" baseline="300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* </a:t>
            </a:r>
            <a:r>
              <a:rPr lang="en-US" altLang="zh-CN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zh-CN" sz="2592" b="1" baseline="300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zh-CN" altLang="en-US" sz="2592" b="1" baseline="300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matrix)</a:t>
            </a:r>
            <a:endParaRPr lang="en-US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036564" y="6040703"/>
            <a:ext cx="4087979" cy="89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Grid</a:t>
            </a:r>
            <a:r>
              <a:rPr lang="zh-CN" altLang="en-US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corners</a:t>
            </a:r>
            <a:r>
              <a:rPr lang="zh-CN" altLang="en-US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defining</a:t>
            </a:r>
            <a:r>
              <a:rPr lang="zh-CN" altLang="en-US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VF</a:t>
            </a:r>
          </a:p>
          <a:p>
            <a:r>
              <a:rPr lang="zh-CN" altLang="en-US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         </a:t>
            </a:r>
            <a:r>
              <a:rPr lang="en-US" altLang="zh-CN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(n</a:t>
            </a:r>
            <a:r>
              <a:rPr lang="en-US" altLang="zh-CN" sz="2592" b="1" baseline="300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zh-CN" altLang="en-US" sz="2592" b="1" baseline="300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* </a:t>
            </a:r>
            <a:r>
              <a:rPr lang="en-US" altLang="zh-CN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zh-CN" altLang="en-US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92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matrix)</a:t>
            </a:r>
            <a:endParaRPr lang="en-US" sz="2592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6339842" y="4335686"/>
            <a:ext cx="1832610" cy="1551409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-406403" y="7263007"/>
            <a:ext cx="14711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Conjugate</a:t>
            </a:r>
            <a:r>
              <a:rPr lang="zh-CN" altLang="en-US" sz="36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gradient</a:t>
            </a:r>
            <a:r>
              <a:rPr lang="zh-CN" altLang="en-US" sz="36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method</a:t>
            </a:r>
            <a:r>
              <a:rPr lang="zh-CN" altLang="en-US" sz="36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is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used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solve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this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linear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system</a:t>
            </a:r>
            <a:endParaRPr lang="en-US" sz="36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9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149393"/>
            <a:ext cx="12618720" cy="1590676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Our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Approach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Point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Advection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93584"/>
            <a:ext cx="13121641" cy="522160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Given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vector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field,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we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treat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points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each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cluster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as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particles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in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flow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err="1">
                <a:latin typeface="Arial" charset="0"/>
                <a:ea typeface="Arial" charset="0"/>
                <a:cs typeface="Arial" charset="0"/>
              </a:rPr>
              <a:t>advect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them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1" y="2992122"/>
            <a:ext cx="8620760" cy="45295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500" y="7565586"/>
            <a:ext cx="1362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standard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4</a:t>
            </a:r>
            <a:r>
              <a:rPr lang="en-US" altLang="zh-CN" sz="3600" i="1" baseline="30000" dirty="0">
                <a:latin typeface="Arial" charset="0"/>
                <a:ea typeface="Arial" charset="0"/>
                <a:cs typeface="Arial" charset="0"/>
              </a:rPr>
              <a:t>th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-order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 err="1">
                <a:latin typeface="Arial" charset="0"/>
                <a:ea typeface="Arial" charset="0"/>
                <a:cs typeface="Arial" charset="0"/>
              </a:rPr>
              <a:t>Runge-Kutta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method</a:t>
            </a:r>
            <a:endParaRPr lang="en-US" sz="36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4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149393"/>
            <a:ext cx="12618720" cy="1590676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Our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Approach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Point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Advection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93584"/>
            <a:ext cx="13121641" cy="522160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Given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vector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field,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we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treat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points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group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as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particles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in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low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err="1">
                <a:latin typeface="Arial" charset="0"/>
                <a:ea typeface="Arial" charset="0"/>
                <a:cs typeface="Arial" charset="0"/>
              </a:rPr>
              <a:t>advect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them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1" y="2992122"/>
            <a:ext cx="8620760" cy="452955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626763" y="5943600"/>
            <a:ext cx="11997798" cy="1578074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It</a:t>
            </a:r>
            <a:r>
              <a:rPr lang="zh-CN" altLang="en-US" sz="400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DOES</a:t>
            </a:r>
            <a:r>
              <a:rPr lang="zh-CN" altLang="en-US" sz="400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</a:t>
            </a:r>
            <a:r>
              <a:rPr lang="zh-CN" altLang="en-US" sz="400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guarantee</a:t>
            </a:r>
            <a:r>
              <a:rPr lang="zh-CN" altLang="en-US" sz="40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each</a:t>
            </a:r>
            <a:r>
              <a:rPr lang="zh-CN" altLang="en-US" sz="40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point</a:t>
            </a:r>
            <a:r>
              <a:rPr lang="zh-CN" altLang="en-US" sz="40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will</a:t>
            </a:r>
            <a:r>
              <a:rPr lang="zh-CN" altLang="en-US" sz="40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definitely</a:t>
            </a:r>
            <a:r>
              <a:rPr lang="zh-CN" altLang="en-US" sz="40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reach</a:t>
            </a:r>
            <a:r>
              <a:rPr lang="zh-CN" altLang="en-US" sz="40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their</a:t>
            </a:r>
            <a:r>
              <a:rPr lang="zh-CN" altLang="en-US" sz="40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zh-CN" altLang="en-US" sz="40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positions!</a:t>
            </a:r>
            <a:r>
              <a:rPr lang="zh-CN" altLang="en-US" sz="400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sz="4000" i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149393"/>
            <a:ext cx="12618720" cy="1590676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Our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Approach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Point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Advection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93584"/>
            <a:ext cx="13121641" cy="522160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Interpolation</a:t>
            </a:r>
            <a:r>
              <a:rPr lang="zh-CN" altLang="en-US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forward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reverse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advection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59" y="2382520"/>
            <a:ext cx="4759961" cy="2500997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2382520"/>
            <a:ext cx="4759962" cy="2500997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0" name="Striped Right Arrow 9"/>
          <p:cNvSpPr/>
          <p:nvPr/>
        </p:nvSpPr>
        <p:spPr>
          <a:xfrm rot="2463275">
            <a:off x="6611897" y="5519028"/>
            <a:ext cx="1593809" cy="511195"/>
          </a:xfrm>
          <a:prstGeom prst="stripedRightArrow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139" y="5554278"/>
            <a:ext cx="4405460" cy="23147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41275" cap="sq">
            <a:solidFill>
              <a:schemeClr val="accent5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2763521" y="4922972"/>
            <a:ext cx="2966719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92" i="1" dirty="0">
                <a:latin typeface="Arial" charset="0"/>
                <a:ea typeface="Arial" charset="0"/>
                <a:cs typeface="Arial" charset="0"/>
              </a:rPr>
              <a:t>Forward</a:t>
            </a:r>
            <a:r>
              <a:rPr lang="zh-CN" altLang="en-US" sz="2592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92" i="1" dirty="0">
                <a:latin typeface="Arial" charset="0"/>
                <a:ea typeface="Arial" charset="0"/>
                <a:cs typeface="Arial" charset="0"/>
              </a:rPr>
              <a:t>Advection</a:t>
            </a:r>
            <a:endParaRPr lang="en-US" sz="2592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78240" y="4922972"/>
            <a:ext cx="2966719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92" i="1" dirty="0">
                <a:latin typeface="Arial" charset="0"/>
                <a:ea typeface="Arial" charset="0"/>
                <a:cs typeface="Arial" charset="0"/>
              </a:rPr>
              <a:t>Reverse</a:t>
            </a:r>
            <a:r>
              <a:rPr lang="zh-CN" altLang="en-US" sz="2592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592" i="1" dirty="0">
                <a:latin typeface="Arial" charset="0"/>
                <a:ea typeface="Arial" charset="0"/>
                <a:cs typeface="Arial" charset="0"/>
              </a:rPr>
              <a:t>Advection</a:t>
            </a:r>
            <a:endParaRPr lang="en-US" sz="2592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749" y="5774625"/>
            <a:ext cx="4110478" cy="18640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/>
          <p:cNvSpPr txBox="1"/>
          <p:nvPr/>
        </p:nvSpPr>
        <p:spPr>
          <a:xfrm>
            <a:off x="12595599" y="6489572"/>
            <a:ext cx="2966719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92" i="1" dirty="0">
                <a:latin typeface="Arial" charset="0"/>
                <a:ea typeface="Arial" charset="0"/>
                <a:cs typeface="Arial" charset="0"/>
              </a:rPr>
              <a:t>Final</a:t>
            </a:r>
          </a:p>
          <a:p>
            <a:r>
              <a:rPr lang="en-US" altLang="zh-CN" sz="2592" i="1" dirty="0">
                <a:latin typeface="Arial" charset="0"/>
                <a:ea typeface="Arial" charset="0"/>
                <a:cs typeface="Arial" charset="0"/>
              </a:rPr>
              <a:t>Trajectories</a:t>
            </a:r>
            <a:endParaRPr lang="en-US" sz="2592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9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8498" y="6462548"/>
            <a:ext cx="5794409" cy="1590676"/>
          </a:xfrm>
        </p:spPr>
        <p:txBody>
          <a:bodyPr>
            <a:noAutofit/>
          </a:bodyPr>
          <a:lstStyle/>
          <a:p>
            <a:r>
              <a:rPr lang="en-US" altLang="zh-CN" sz="6480" b="1" i="1" dirty="0">
                <a:latin typeface="Arial" charset="0"/>
                <a:ea typeface="Arial" charset="0"/>
                <a:cs typeface="Arial" charset="0"/>
              </a:rPr>
              <a:t>Background</a:t>
            </a:r>
            <a:endParaRPr lang="en-US" sz="648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3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000423"/>
            <a:ext cx="3743773" cy="37185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2" y="4718983"/>
            <a:ext cx="3359552" cy="3348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61" y="1052434"/>
            <a:ext cx="4014005" cy="4007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149393"/>
            <a:ext cx="12618720" cy="1590676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Trajectory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Examples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966" y="4721896"/>
            <a:ext cx="3389674" cy="3383966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7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149393"/>
            <a:ext cx="12618720" cy="1590676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Demo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21</a:t>
            </a:fld>
            <a:endParaRPr lang="en-US"/>
          </a:p>
        </p:txBody>
      </p:sp>
      <p:pic>
        <p:nvPicPr>
          <p:cNvPr id="4" name="animated-tra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99648" y="1501036"/>
            <a:ext cx="9214272" cy="575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3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8498" y="6462548"/>
            <a:ext cx="5794409" cy="1590676"/>
          </a:xfrm>
        </p:spPr>
        <p:txBody>
          <a:bodyPr>
            <a:noAutofit/>
          </a:bodyPr>
          <a:lstStyle/>
          <a:p>
            <a:r>
              <a:rPr lang="en-US" altLang="zh-CN" sz="6480" b="1" i="1" dirty="0">
                <a:latin typeface="Arial" charset="0"/>
                <a:ea typeface="Arial" charset="0"/>
                <a:cs typeface="Arial" charset="0"/>
              </a:rPr>
              <a:t>Evaluation</a:t>
            </a:r>
            <a:endParaRPr lang="en-US" sz="648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0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149393"/>
            <a:ext cx="12618720" cy="1590676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Evaluation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Qualitative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User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Interview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93584"/>
            <a:ext cx="13121641" cy="522160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Purpose: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evaluate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usability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manual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transition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design</a:t>
            </a:r>
          </a:p>
          <a:p>
            <a:endParaRPr lang="en-US" altLang="zh-CN" sz="39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Ask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4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participants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do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manual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sketching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animated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transition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collect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their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feedback</a:t>
            </a:r>
            <a:endParaRPr lang="en-US" altLang="zh-CN" sz="39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altLang="zh-CN" sz="3900" i="1" dirty="0">
              <a:latin typeface="Arial" charset="0"/>
              <a:ea typeface="Arial" charset="0"/>
              <a:cs typeface="Arial" charset="0"/>
            </a:endParaRPr>
          </a:p>
          <a:p>
            <a:pPr>
              <a:buFont typeface="Arial" charset="0"/>
              <a:buChar char="•"/>
            </a:pPr>
            <a:r>
              <a:rPr lang="en-US" altLang="zh-CN" sz="3900" i="1" dirty="0" smtClean="0">
                <a:latin typeface="Arial" charset="0"/>
                <a:ea typeface="Arial" charset="0"/>
                <a:cs typeface="Arial" charset="0"/>
              </a:rPr>
              <a:t>Major</a:t>
            </a:r>
            <a:r>
              <a:rPr lang="zh-CN" altLang="en-US" sz="39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i="1" dirty="0" smtClean="0">
                <a:latin typeface="Arial" charset="0"/>
                <a:ea typeface="Arial" charset="0"/>
                <a:cs typeface="Arial" charset="0"/>
              </a:rPr>
              <a:t>feedbac</a:t>
            </a:r>
            <a:r>
              <a:rPr lang="en-US" altLang="zh-CN" sz="3900" i="1" dirty="0">
                <a:latin typeface="Arial" charset="0"/>
                <a:ea typeface="Arial" charset="0"/>
                <a:cs typeface="Arial" charset="0"/>
              </a:rPr>
              <a:t>k</a:t>
            </a:r>
          </a:p>
          <a:p>
            <a:pPr marL="0" indent="0">
              <a:buNone/>
            </a:pPr>
            <a:r>
              <a:rPr lang="en-US" altLang="zh-CN" sz="3900" dirty="0">
                <a:latin typeface="Arial" charset="0"/>
                <a:ea typeface="Arial" charset="0"/>
                <a:cs typeface="Arial" charset="0"/>
              </a:rPr>
              <a:t>  -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Participants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enjoy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flexibility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designing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transitions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by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themselves</a:t>
            </a:r>
            <a:endParaRPr lang="en-US" altLang="zh-CN" sz="39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altLang="zh-CN" sz="3900" dirty="0">
                <a:latin typeface="Arial" charset="0"/>
                <a:ea typeface="Arial" charset="0"/>
                <a:cs typeface="Arial" charset="0"/>
              </a:rPr>
              <a:t>  - More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point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clusters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bring</a:t>
            </a:r>
            <a:r>
              <a:rPr lang="zh-CN" altLang="en-US" sz="3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dirty="0" smtClean="0">
                <a:latin typeface="Arial" charset="0"/>
                <a:ea typeface="Arial" charset="0"/>
                <a:cs typeface="Arial" charset="0"/>
              </a:rPr>
              <a:t>more </a:t>
            </a:r>
            <a:r>
              <a:rPr lang="en-US" altLang="zh-CN" sz="3900" dirty="0">
                <a:latin typeface="Arial" charset="0"/>
                <a:ea typeface="Arial" charset="0"/>
                <a:cs typeface="Arial" charset="0"/>
              </a:rPr>
              <a:t>difficulty for manual sketching</a:t>
            </a:r>
            <a:r>
              <a:rPr lang="en-US" altLang="zh-CN" sz="408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CN" sz="408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5760" y="7891418"/>
            <a:ext cx="7400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[3]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Fan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Du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Nan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Cao,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Jian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Zhao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Yu-</a:t>
            </a:r>
            <a:r>
              <a:rPr lang="en-US" altLang="zh-CN" sz="1200" dirty="0" err="1" smtClean="0">
                <a:latin typeface="Times New Roman" charset="0"/>
                <a:ea typeface="Times New Roman" charset="0"/>
                <a:cs typeface="Times New Roman" charset="0"/>
              </a:rPr>
              <a:t>ru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Lin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.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"Trajectory bundling for animated transitions." </a:t>
            </a:r>
            <a:r>
              <a:rPr lang="en-US" altLang="zh-CN" sz="1200" i="1" dirty="0">
                <a:latin typeface="Times New Roman" charset="0"/>
                <a:ea typeface="Times New Roman" charset="0"/>
                <a:cs typeface="Times New Roman" charset="0"/>
              </a:rPr>
              <a:t>CHI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2015.</a:t>
            </a:r>
            <a:r>
              <a:rPr lang="zh-CN" altLang="en-US" sz="1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50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149393"/>
            <a:ext cx="12618720" cy="1590676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Evaluation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Metric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Evaluation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93584"/>
            <a:ext cx="13121641" cy="5221606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3900" dirty="0">
                <a:latin typeface="Arial" charset="0"/>
                <a:ea typeface="Arial" charset="0"/>
                <a:cs typeface="Arial" charset="0"/>
              </a:rPr>
              <a:t>Metrics</a:t>
            </a:r>
            <a:r>
              <a:rPr lang="zh-CN" altLang="en-US" sz="39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CN" sz="39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zh-CN" altLang="en-US" sz="3900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3900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9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i="1" dirty="0">
                <a:latin typeface="Arial" charset="0"/>
                <a:ea typeface="Arial" charset="0"/>
                <a:cs typeface="Arial" charset="0"/>
              </a:rPr>
              <a:t>Occlusion</a:t>
            </a:r>
            <a:r>
              <a:rPr lang="zh-CN" altLang="en-US" sz="3900" i="1" dirty="0">
                <a:latin typeface="Arial" charset="0"/>
                <a:ea typeface="Arial" charset="0"/>
                <a:cs typeface="Arial" charset="0"/>
              </a:rPr>
              <a:t>     </a:t>
            </a:r>
            <a:endParaRPr lang="en-US" altLang="zh-CN" sz="3900" i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zh-CN" altLang="en-US" sz="3900" i="1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3900" i="1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9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i="1" dirty="0">
                <a:latin typeface="Arial" charset="0"/>
                <a:ea typeface="Arial" charset="0"/>
                <a:cs typeface="Arial" charset="0"/>
              </a:rPr>
              <a:t>Dispersion</a:t>
            </a:r>
          </a:p>
          <a:p>
            <a:pPr marL="0" indent="0">
              <a:buNone/>
            </a:pPr>
            <a:r>
              <a:rPr lang="zh-CN" altLang="en-US" sz="3900" i="1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3900" i="1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9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900" i="1" dirty="0">
                <a:latin typeface="Arial" charset="0"/>
                <a:ea typeface="Arial" charset="0"/>
                <a:cs typeface="Arial" charset="0"/>
              </a:rPr>
              <a:t>Deformation</a:t>
            </a:r>
          </a:p>
          <a:p>
            <a:pPr marL="0" indent="0">
              <a:buNone/>
            </a:pPr>
            <a:endParaRPr lang="en-US" altLang="zh-CN" sz="3900" i="1" dirty="0">
              <a:latin typeface="Arial" charset="0"/>
              <a:ea typeface="Arial" charset="0"/>
              <a:cs typeface="Arial" charset="0"/>
            </a:endParaRPr>
          </a:p>
          <a:p>
            <a:pPr>
              <a:buFont typeface="Arial" charset="0"/>
              <a:buChar char="•"/>
            </a:pPr>
            <a:r>
              <a:rPr lang="en-US" altLang="zh-CN" sz="3900" i="1" dirty="0">
                <a:latin typeface="Arial" charset="0"/>
                <a:ea typeface="Arial" charset="0"/>
                <a:cs typeface="Arial" charset="0"/>
              </a:rPr>
              <a:t>Datasets</a:t>
            </a:r>
          </a:p>
          <a:p>
            <a:pPr marL="0" indent="0">
              <a:buNone/>
            </a:pPr>
            <a:r>
              <a:rPr lang="en-US" altLang="zh-CN" sz="3900" dirty="0">
                <a:latin typeface="Arial" charset="0"/>
                <a:ea typeface="Arial" charset="0"/>
                <a:cs typeface="Arial" charset="0"/>
              </a:rPr>
              <a:t>  - 50 synthetic transitions</a:t>
            </a:r>
          </a:p>
          <a:p>
            <a:pPr marL="0" indent="0">
              <a:buNone/>
            </a:pPr>
            <a:r>
              <a:rPr lang="en-US" altLang="zh-CN" sz="3900" dirty="0">
                <a:latin typeface="Arial" charset="0"/>
                <a:ea typeface="Arial" charset="0"/>
                <a:cs typeface="Arial" charset="0"/>
              </a:rPr>
              <a:t>  - 20 real transitions</a:t>
            </a:r>
          </a:p>
          <a:p>
            <a:pPr marL="0" indent="0">
              <a:buNone/>
            </a:pPr>
            <a:r>
              <a:rPr lang="en-US" altLang="zh-CN" sz="4080" dirty="0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169" y="1360762"/>
            <a:ext cx="7480312" cy="428819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5760" y="7891418"/>
            <a:ext cx="7400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[3]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Fan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Du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Nan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Cao,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Jian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Zhao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Yu-</a:t>
            </a:r>
            <a:r>
              <a:rPr lang="en-US" altLang="zh-CN" sz="1200" dirty="0" err="1" smtClean="0">
                <a:latin typeface="Times New Roman" charset="0"/>
                <a:ea typeface="Times New Roman" charset="0"/>
                <a:cs typeface="Times New Roman" charset="0"/>
              </a:rPr>
              <a:t>ru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Lin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.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"Trajectory bundling for animated transitions." </a:t>
            </a:r>
            <a:r>
              <a:rPr lang="en-US" altLang="zh-CN" sz="1200" i="1" dirty="0">
                <a:latin typeface="Times New Roman" charset="0"/>
                <a:ea typeface="Times New Roman" charset="0"/>
                <a:cs typeface="Times New Roman" charset="0"/>
              </a:rPr>
              <a:t>CHI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2015.</a:t>
            </a:r>
            <a:r>
              <a:rPr lang="zh-CN" altLang="en-US" sz="1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01025" y="5648961"/>
            <a:ext cx="49720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 Hebrew" charset="-79"/>
                <a:ea typeface="Arial Hebrew" charset="-79"/>
                <a:cs typeface="Arial Hebrew" charset="-79"/>
              </a:rPr>
              <a:t>Illustration</a:t>
            </a:r>
            <a:r>
              <a:rPr lang="zh-CN" altLang="en-US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dirty="0" smtClean="0">
                <a:latin typeface="Arial Hebrew" charset="-79"/>
                <a:ea typeface="Arial Hebrew" charset="-79"/>
                <a:cs typeface="Arial Hebrew" charset="-79"/>
              </a:rPr>
              <a:t>figure</a:t>
            </a:r>
            <a:r>
              <a:rPr lang="zh-CN" altLang="en-US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dirty="0" smtClean="0">
                <a:latin typeface="Arial Hebrew" charset="-79"/>
                <a:ea typeface="Arial Hebrew" charset="-79"/>
                <a:cs typeface="Arial Hebrew" charset="-79"/>
              </a:rPr>
              <a:t>from</a:t>
            </a:r>
            <a:r>
              <a:rPr lang="zh-CN" altLang="en-US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dirty="0" smtClean="0">
                <a:latin typeface="Arial Hebrew" charset="-79"/>
                <a:ea typeface="Arial Hebrew" charset="-79"/>
                <a:cs typeface="Arial Hebrew" charset="-79"/>
              </a:rPr>
              <a:t>Reference</a:t>
            </a:r>
            <a:r>
              <a:rPr lang="zh-CN" altLang="en-US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altLang="zh-CN" dirty="0" smtClean="0">
                <a:latin typeface="Arial Hebrew" charset="-79"/>
                <a:ea typeface="Arial Hebrew" charset="-79"/>
                <a:cs typeface="Arial Hebrew" charset="-79"/>
              </a:rPr>
              <a:t>[3]</a:t>
            </a:r>
            <a:endParaRPr lang="en-US" dirty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2286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149393"/>
            <a:ext cx="12618720" cy="1590676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Evaluation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Metric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Evaluation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93584"/>
            <a:ext cx="13121641" cy="522160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Results</a:t>
            </a:r>
            <a:endParaRPr lang="en-US" altLang="zh-CN" sz="36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Our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approach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strikes a good balance in </a:t>
            </a:r>
            <a:r>
              <a:rPr lang="en-US" altLang="zh-CN" sz="36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reducing</a:t>
            </a:r>
            <a:r>
              <a:rPr lang="zh-CN" altLang="en-US" sz="36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crowding</a:t>
            </a:r>
            <a:r>
              <a:rPr lang="zh-CN" altLang="en-US" sz="36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deformation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animated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transitions</a:t>
            </a:r>
          </a:p>
          <a:p>
            <a:pPr marL="922320">
              <a:buFont typeface="Courier New" charset="0"/>
              <a:buChar char="o"/>
            </a:pP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Compared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with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linear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transition: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lower</a:t>
            </a:r>
            <a:r>
              <a:rPr lang="zh-CN" altLang="en-US" sz="36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outer</a:t>
            </a:r>
            <a:r>
              <a:rPr lang="zh-CN" altLang="en-US" sz="36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occlusion</a:t>
            </a:r>
          </a:p>
          <a:p>
            <a:pPr marL="922320">
              <a:buFont typeface="Courier New" charset="0"/>
              <a:buChar char="o"/>
            </a:pP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Compared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with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trajectory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bundling: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lower</a:t>
            </a:r>
            <a:r>
              <a:rPr lang="zh-CN" altLang="en-US" sz="36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deformation</a:t>
            </a:r>
            <a:r>
              <a:rPr lang="zh-CN" altLang="en-US" sz="36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CN" sz="3600" i="1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922320">
              <a:buFont typeface="Courier New" charset="0"/>
              <a:buChar char="o"/>
            </a:pP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lang="zh-CN" altLang="en-US" sz="36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 smtClean="0">
                <a:latin typeface="Arial" charset="0"/>
                <a:ea typeface="Arial" charset="0"/>
                <a:cs typeface="Arial" charset="0"/>
              </a:rPr>
              <a:t>more</a:t>
            </a:r>
            <a:r>
              <a:rPr lang="zh-CN" altLang="en-US" sz="36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 smtClean="0">
                <a:latin typeface="Arial" charset="0"/>
                <a:ea typeface="Arial" charset="0"/>
                <a:cs typeface="Arial" charset="0"/>
              </a:rPr>
              <a:t>details,</a:t>
            </a:r>
            <a:r>
              <a:rPr lang="zh-CN" altLang="en-US" sz="36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 err="1" smtClean="0">
                <a:latin typeface="Arial" charset="0"/>
                <a:ea typeface="Arial" charset="0"/>
                <a:cs typeface="Arial" charset="0"/>
              </a:rPr>
              <a:t>pls</a:t>
            </a:r>
            <a:r>
              <a:rPr lang="zh-CN" altLang="en-US" sz="36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 smtClean="0">
                <a:latin typeface="Arial" charset="0"/>
                <a:ea typeface="Arial" charset="0"/>
                <a:cs typeface="Arial" charset="0"/>
              </a:rPr>
              <a:t>refer</a:t>
            </a:r>
            <a:r>
              <a:rPr lang="zh-CN" altLang="en-US" sz="36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 smtClean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 smtClean="0">
                <a:latin typeface="Arial" charset="0"/>
                <a:ea typeface="Arial" charset="0"/>
                <a:cs typeface="Arial" charset="0"/>
              </a:rPr>
              <a:t>our</a:t>
            </a:r>
            <a:r>
              <a:rPr lang="zh-CN" altLang="en-US" sz="36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 smtClean="0">
                <a:latin typeface="Arial" charset="0"/>
                <a:ea typeface="Arial" charset="0"/>
                <a:cs typeface="Arial" charset="0"/>
              </a:rPr>
              <a:t>paper</a:t>
            </a:r>
            <a:endParaRPr lang="en-US" altLang="zh-CN" sz="3600" i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altLang="zh-CN" sz="408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0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149393"/>
            <a:ext cx="12618720" cy="1590676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Evaluation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Formal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User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Study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93584"/>
            <a:ext cx="13121641" cy="614833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Tasks: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ask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24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participants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track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or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targets in transitions of high outer occlusion</a:t>
            </a:r>
          </a:p>
          <a:p>
            <a:endParaRPr lang="en-US" altLang="zh-CN" sz="36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26</a:t>
            </a:fld>
            <a:endParaRPr lang="en-US"/>
          </a:p>
        </p:txBody>
      </p:sp>
      <p:pic>
        <p:nvPicPr>
          <p:cNvPr id="7" name="video-user-stud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8532" y="2650809"/>
            <a:ext cx="5425407" cy="541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149393"/>
            <a:ext cx="12618720" cy="1590676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Evaluation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Formal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User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Study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93584"/>
            <a:ext cx="13121641" cy="614833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Tasks: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ask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24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participants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track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or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targets in transitions of high outer occlusion</a:t>
            </a:r>
          </a:p>
          <a:p>
            <a:endParaRPr lang="en-US" altLang="zh-CN" sz="36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Experiment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setting:</a:t>
            </a:r>
            <a:endParaRPr lang="en-US" altLang="zh-CN" sz="36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3500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5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500" i="1" dirty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zh-CN" altLang="en-US" sz="35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500" i="1" dirty="0" smtClean="0">
                <a:latin typeface="Arial" charset="0"/>
                <a:ea typeface="Arial" charset="0"/>
                <a:cs typeface="Arial" charset="0"/>
              </a:rPr>
              <a:t>techniques</a:t>
            </a:r>
            <a:r>
              <a:rPr lang="zh-CN" altLang="en-US" sz="35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500" i="1" dirty="0">
                <a:latin typeface="Arial" charset="0"/>
                <a:ea typeface="Arial" charset="0"/>
                <a:cs typeface="Arial" charset="0"/>
              </a:rPr>
              <a:t>(ours,</a:t>
            </a:r>
            <a:r>
              <a:rPr lang="zh-CN" altLang="en-US" sz="35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500" i="1" dirty="0">
                <a:latin typeface="Arial" charset="0"/>
                <a:ea typeface="Arial" charset="0"/>
                <a:cs typeface="Arial" charset="0"/>
              </a:rPr>
              <a:t>linear</a:t>
            </a:r>
            <a:r>
              <a:rPr lang="zh-CN" altLang="en-US" sz="35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500" i="1" dirty="0">
                <a:latin typeface="Arial" charset="0"/>
                <a:ea typeface="Arial" charset="0"/>
                <a:cs typeface="Arial" charset="0"/>
              </a:rPr>
              <a:t>transition,</a:t>
            </a:r>
            <a:r>
              <a:rPr lang="zh-CN" altLang="en-US" sz="35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500" i="1" dirty="0" smtClean="0">
                <a:latin typeface="Arial" charset="0"/>
                <a:ea typeface="Arial" charset="0"/>
                <a:cs typeface="Arial" charset="0"/>
              </a:rPr>
              <a:t>trajectory</a:t>
            </a:r>
            <a:r>
              <a:rPr lang="zh-CN" altLang="en-US" sz="35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500" i="1" dirty="0" smtClean="0">
                <a:latin typeface="Arial" charset="0"/>
                <a:ea typeface="Arial" charset="0"/>
                <a:cs typeface="Arial" charset="0"/>
              </a:rPr>
              <a:t>bundling.)</a:t>
            </a:r>
            <a:r>
              <a:rPr lang="zh-CN" altLang="en-US" sz="3500" i="1" dirty="0" smtClean="0">
                <a:latin typeface="Arial" charset="0"/>
                <a:ea typeface="Arial" charset="0"/>
                <a:cs typeface="Arial" charset="0"/>
              </a:rPr>
              <a:t>    </a:t>
            </a:r>
            <a:endParaRPr lang="en-US" altLang="zh-CN" sz="3500" i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target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number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(high: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3,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low: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2)</a:t>
            </a:r>
          </a:p>
          <a:p>
            <a:pPr marL="0" indent="0">
              <a:buNone/>
            </a:pP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group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size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(10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pts/group,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5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groups;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5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pts/group,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10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groups)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3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149393"/>
            <a:ext cx="12618720" cy="1590676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Evaluation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b="1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smtClean="0">
                <a:latin typeface="Arial" charset="0"/>
                <a:ea typeface="Arial" charset="0"/>
                <a:cs typeface="Arial" charset="0"/>
              </a:rPr>
              <a:t>Formal</a:t>
            </a:r>
            <a:r>
              <a:rPr lang="zh-CN" altLang="en-US" b="1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User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Study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93584"/>
            <a:ext cx="13121641" cy="614833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Results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accuracy</a:t>
            </a:r>
          </a:p>
          <a:p>
            <a:pPr marL="0" indent="0">
              <a:buNone/>
            </a:pP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Our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approach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has</a:t>
            </a:r>
            <a:r>
              <a:rPr lang="zh-CN" altLang="en-US" sz="36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better</a:t>
            </a:r>
            <a:r>
              <a:rPr lang="zh-CN" altLang="en-US" sz="36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accuracy</a:t>
            </a:r>
            <a:r>
              <a:rPr lang="zh-CN" altLang="en-US" sz="36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(or</a:t>
            </a:r>
            <a:r>
              <a:rPr lang="zh-CN" altLang="en-US" sz="36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less</a:t>
            </a:r>
            <a:r>
              <a:rPr lang="zh-CN" altLang="en-US" sz="36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error)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75" y="2998018"/>
            <a:ext cx="11965286" cy="45657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7472333"/>
            <a:ext cx="1471168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latin typeface="Arial" charset="0"/>
                <a:ea typeface="Arial" charset="0"/>
                <a:cs typeface="Arial" charset="0"/>
              </a:rPr>
              <a:t>Distance</a:t>
            </a:r>
            <a:r>
              <a:rPr lang="zh-CN" altLang="en-US" sz="3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000" dirty="0">
                <a:latin typeface="Arial" charset="0"/>
                <a:ea typeface="Arial" charset="0"/>
                <a:cs typeface="Arial" charset="0"/>
              </a:rPr>
              <a:t>between</a:t>
            </a:r>
            <a:r>
              <a:rPr lang="zh-CN" altLang="en-US" sz="3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000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3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000" dirty="0">
                <a:latin typeface="Arial" charset="0"/>
                <a:ea typeface="Arial" charset="0"/>
                <a:cs typeface="Arial" charset="0"/>
              </a:rPr>
              <a:t>entered</a:t>
            </a:r>
            <a:r>
              <a:rPr lang="zh-CN" altLang="en-US" sz="3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000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sz="3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000" dirty="0">
                <a:latin typeface="Arial" charset="0"/>
                <a:ea typeface="Arial" charset="0"/>
                <a:cs typeface="Arial" charset="0"/>
              </a:rPr>
              <a:t>correct</a:t>
            </a:r>
            <a:r>
              <a:rPr lang="zh-CN" altLang="en-US" sz="3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000" dirty="0">
                <a:latin typeface="Arial" charset="0"/>
                <a:ea typeface="Arial" charset="0"/>
                <a:cs typeface="Arial" charset="0"/>
              </a:rPr>
              <a:t>points</a:t>
            </a:r>
            <a:endParaRPr lang="en-US" sz="3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971042" y="3143632"/>
            <a:ext cx="9916153" cy="4027679"/>
            <a:chOff x="1642534" y="2619693"/>
            <a:chExt cx="8263461" cy="3356399"/>
          </a:xfrm>
        </p:grpSpPr>
        <p:sp>
          <p:nvSpPr>
            <p:cNvPr id="6" name="Rounded Rectangle 5"/>
            <p:cNvSpPr/>
            <p:nvPr/>
          </p:nvSpPr>
          <p:spPr>
            <a:xfrm>
              <a:off x="1642534" y="2653549"/>
              <a:ext cx="406399" cy="330560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606798" y="2670485"/>
              <a:ext cx="406399" cy="330560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554132" y="2653555"/>
              <a:ext cx="406399" cy="330560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35332" y="2653558"/>
              <a:ext cx="406399" cy="330560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9499596" y="2619693"/>
              <a:ext cx="406399" cy="330560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/>
            </a:p>
          </p:txBody>
        </p: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149393"/>
            <a:ext cx="12618720" cy="1590676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Summary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Discussion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93584"/>
            <a:ext cx="13121641" cy="614833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proposed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animated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transition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approach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using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vector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field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:</a:t>
            </a:r>
            <a:endParaRPr lang="en-US" altLang="zh-CN" sz="36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zh-CN" altLang="en-US" sz="3400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3400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 smtClean="0">
                <a:latin typeface="Arial" charset="0"/>
                <a:ea typeface="Arial" charset="0"/>
                <a:cs typeface="Arial" charset="0"/>
              </a:rPr>
              <a:t>Strike</a:t>
            </a:r>
            <a:r>
              <a:rPr lang="zh-CN" altLang="en-US" sz="3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zh-CN" altLang="en-US" sz="3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 smtClean="0">
                <a:latin typeface="Arial" charset="0"/>
                <a:ea typeface="Arial" charset="0"/>
                <a:cs typeface="Arial" charset="0"/>
              </a:rPr>
              <a:t>good</a:t>
            </a:r>
            <a:r>
              <a:rPr lang="zh-CN" altLang="en-US" sz="3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 smtClean="0">
                <a:latin typeface="Arial" charset="0"/>
                <a:ea typeface="Arial" charset="0"/>
                <a:cs typeface="Arial" charset="0"/>
              </a:rPr>
              <a:t>balance</a:t>
            </a:r>
            <a:r>
              <a:rPr lang="zh-CN" altLang="en-US" sz="3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lang="zh-CN" altLang="en-US" sz="3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lowering</a:t>
            </a:r>
            <a:r>
              <a:rPr lang="zh-CN" altLang="en-US" sz="3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occlusion</a:t>
            </a:r>
            <a:r>
              <a:rPr lang="zh-CN" altLang="en-US" sz="3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sz="3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deformation</a:t>
            </a:r>
          </a:p>
          <a:p>
            <a:pPr marL="0" indent="0">
              <a:buNone/>
            </a:pP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sz="3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 smtClean="0">
                <a:latin typeface="Arial" charset="0"/>
                <a:ea typeface="Arial" charset="0"/>
                <a:cs typeface="Arial" charset="0"/>
              </a:rPr>
              <a:t>Enhance</a:t>
            </a:r>
            <a:r>
              <a:rPr lang="zh-CN" altLang="en-US" sz="3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coordinated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motion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avoid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 smtClean="0">
                <a:latin typeface="Arial" charset="0"/>
                <a:ea typeface="Arial" charset="0"/>
                <a:cs typeface="Arial" charset="0"/>
              </a:rPr>
              <a:t>crowding</a:t>
            </a:r>
            <a:r>
              <a:rPr lang="zh-CN" altLang="en-US" sz="3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CN" sz="34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Improve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tracking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accuracy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in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transitions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high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occlusion</a:t>
            </a:r>
          </a:p>
          <a:p>
            <a:pPr marL="0" indent="0">
              <a:buNone/>
            </a:pPr>
            <a:endParaRPr lang="en-US" altLang="zh-CN" sz="3120" dirty="0">
              <a:latin typeface="Arial" charset="0"/>
              <a:ea typeface="Arial" charset="0"/>
              <a:cs typeface="Arial" charset="0"/>
            </a:endParaRPr>
          </a:p>
          <a:p>
            <a:pPr>
              <a:buFont typeface="Arial" charset="0"/>
              <a:buChar char="•"/>
            </a:pP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Limitations</a:t>
            </a:r>
          </a:p>
          <a:p>
            <a:pPr marL="0" indent="0">
              <a:buNone/>
            </a:pP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Scalability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issues</a:t>
            </a:r>
          </a:p>
          <a:p>
            <a:pPr marL="0" indent="0">
              <a:buNone/>
            </a:pP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Very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curved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trajectory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may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influence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tracking</a:t>
            </a:r>
            <a:r>
              <a:rPr lang="zh-CN" altLang="en-US" sz="3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400" dirty="0">
                <a:latin typeface="Arial" charset="0"/>
                <a:ea typeface="Arial" charset="0"/>
                <a:cs typeface="Arial" charset="0"/>
              </a:rPr>
              <a:t>accuracy</a:t>
            </a:r>
          </a:p>
          <a:p>
            <a:pPr marL="0" indent="0">
              <a:buNone/>
            </a:pPr>
            <a:endParaRPr lang="en-US" altLang="zh-CN" sz="312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5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149393"/>
            <a:ext cx="12618720" cy="1590676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Animated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Transitions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93584"/>
            <a:ext cx="13624560" cy="5221606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They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are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pervasive</a:t>
            </a:r>
            <a:r>
              <a:rPr lang="zh-CN" altLang="en-US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in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lang="zh-CN" altLang="en-US" sz="36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visualization</a:t>
            </a:r>
            <a:r>
              <a:rPr lang="zh-CN" altLang="en-US" sz="360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CN" sz="3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They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show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g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eneral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switching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between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two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visualization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views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436" y="3149899"/>
            <a:ext cx="7977964" cy="498622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737725" y="41898"/>
            <a:ext cx="13244362" cy="2148840"/>
          </a:xfrm>
        </p:spPr>
        <p:txBody>
          <a:bodyPr>
            <a:noAutofit/>
          </a:bodyPr>
          <a:lstStyle/>
          <a:p>
            <a:r>
              <a:rPr lang="en-US" sz="6600" b="1" dirty="0" smtClean="0"/>
              <a:t>A </a:t>
            </a:r>
            <a:r>
              <a:rPr lang="en-US" sz="6600" b="1" dirty="0"/>
              <a:t>Vector Field Design Approach to Animated Transitions</a:t>
            </a:r>
            <a:endParaRPr lang="de-AT" sz="6600" b="1" dirty="0"/>
          </a:p>
        </p:txBody>
      </p:sp>
      <p:pic>
        <p:nvPicPr>
          <p:cNvPr id="14" name="Picture 2" descr="mage result for university of arizo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383" y="5785981"/>
            <a:ext cx="1933074" cy="144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UST4C_L4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370" y="6025648"/>
            <a:ext cx="3022188" cy="1039757"/>
          </a:xfrm>
          <a:prstGeom prst="rect">
            <a:avLst/>
          </a:prstGeom>
        </p:spPr>
      </p:pic>
      <p:pic>
        <p:nvPicPr>
          <p:cNvPr id="16" name="Picture 15" descr="LogoSwansea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078" y="6028053"/>
            <a:ext cx="1881828" cy="1096479"/>
          </a:xfrm>
          <a:prstGeom prst="rect">
            <a:avLst/>
          </a:prstGeom>
        </p:spPr>
      </p:pic>
      <p:pic>
        <p:nvPicPr>
          <p:cNvPr id="17" name="Picture 8" descr="http://huamin.org/images/huamin_qu_new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3" t="12901" r="19734" b="37001"/>
          <a:stretch/>
        </p:blipFill>
        <p:spPr bwMode="auto">
          <a:xfrm>
            <a:off x="10556100" y="2368048"/>
            <a:ext cx="21693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s://cscheid.net/cschei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368048"/>
            <a:ext cx="2133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mage result for daniel archambault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3" r="5289"/>
          <a:stretch/>
        </p:blipFill>
        <p:spPr bwMode="auto">
          <a:xfrm>
            <a:off x="5181600" y="2400256"/>
            <a:ext cx="2166274" cy="255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19"/>
          <a:stretch/>
        </p:blipFill>
        <p:spPr>
          <a:xfrm>
            <a:off x="2362200" y="2400256"/>
            <a:ext cx="2228932" cy="2558592"/>
          </a:xfrm>
          <a:prstGeom prst="rect">
            <a:avLst/>
          </a:prstGeom>
        </p:spPr>
      </p:pic>
      <p:sp>
        <p:nvSpPr>
          <p:cNvPr id="29" name="Subtitle 2"/>
          <p:cNvSpPr txBox="1">
            <a:spLocks/>
          </p:cNvSpPr>
          <p:nvPr/>
        </p:nvSpPr>
        <p:spPr bwMode="auto">
          <a:xfrm>
            <a:off x="2420217" y="5111248"/>
            <a:ext cx="2075583" cy="84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ts val="200"/>
              </a:spcAft>
              <a:buClr>
                <a:schemeClr val="bg2"/>
              </a:buClr>
              <a:buFontTx/>
              <a:buNone/>
              <a:defRPr sz="36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687388" indent="-35242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rgbClr val="ADD3F7"/>
              </a:buClr>
              <a:buFont typeface="Times" charset="0"/>
              <a:buChar char="•"/>
              <a:defRPr sz="34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2pPr>
            <a:lvl3pPr marL="1631950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•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3pPr>
            <a:lvl4pPr marL="228441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–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4pPr>
            <a:lvl5pPr marL="293846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altLang="zh-CN" sz="2200" b="1" kern="0" dirty="0" smtClean="0">
                <a:ea typeface="Geeza Pro" charset="-78"/>
                <a:cs typeface="Geeza Pro" charset="-78"/>
              </a:rPr>
              <a:t>Yong</a:t>
            </a:r>
            <a:r>
              <a:rPr lang="zh-CN" altLang="en-US" sz="2200" b="1" kern="0" dirty="0" smtClean="0">
                <a:ea typeface="Geeza Pro" charset="-78"/>
                <a:cs typeface="Geeza Pro" charset="-78"/>
              </a:rPr>
              <a:t> </a:t>
            </a:r>
            <a:r>
              <a:rPr lang="en-US" altLang="zh-CN" sz="2200" b="1" kern="0" dirty="0" smtClean="0">
                <a:ea typeface="Geeza Pro" charset="-78"/>
                <a:cs typeface="Geeza Pro" charset="-78"/>
              </a:rPr>
              <a:t>Wang</a:t>
            </a:r>
          </a:p>
          <a:p>
            <a:pPr algn="ctr"/>
            <a:r>
              <a:rPr lang="en-US" altLang="zh-CN" sz="2200" kern="0" dirty="0" smtClean="0">
                <a:ea typeface="Geeza Pro" charset="-78"/>
                <a:cs typeface="Geeza Pro" charset="-78"/>
              </a:rPr>
              <a:t>HKUST</a:t>
            </a:r>
            <a:endParaRPr lang="en-US" sz="2200" kern="0" dirty="0" smtClean="0">
              <a:ea typeface="Geeza Pro" charset="-78"/>
              <a:cs typeface="Geeza Pro" charset="-78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 bwMode="auto">
          <a:xfrm>
            <a:off x="4973013" y="5111248"/>
            <a:ext cx="2743200" cy="904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ts val="200"/>
              </a:spcAft>
              <a:buClr>
                <a:schemeClr val="bg2"/>
              </a:buClr>
              <a:buFontTx/>
              <a:buNone/>
              <a:defRPr sz="36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687388" indent="-35242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rgbClr val="ADD3F7"/>
              </a:buClr>
              <a:buFont typeface="Times" charset="0"/>
              <a:buChar char="•"/>
              <a:defRPr sz="34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2pPr>
            <a:lvl3pPr marL="1631950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•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3pPr>
            <a:lvl4pPr marL="228441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–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4pPr>
            <a:lvl5pPr marL="293846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sz="2200" dirty="0">
                <a:ea typeface="Geeza Pro" charset="-78"/>
                <a:cs typeface="Geeza Pro" charset="-78"/>
              </a:rPr>
              <a:t>Daniel </a:t>
            </a:r>
            <a:r>
              <a:rPr lang="en-US" sz="2200" dirty="0" err="1">
                <a:ea typeface="Geeza Pro" charset="-78"/>
                <a:cs typeface="Geeza Pro" charset="-78"/>
              </a:rPr>
              <a:t>Archambault</a:t>
            </a:r>
            <a:r>
              <a:rPr lang="en-US" sz="2200" dirty="0">
                <a:ea typeface="Geeza Pro" charset="-78"/>
                <a:cs typeface="Geeza Pro" charset="-78"/>
              </a:rPr>
              <a:t> </a:t>
            </a:r>
            <a:endParaRPr lang="en-US" sz="2200" dirty="0" smtClean="0">
              <a:ea typeface="Geeza Pro" charset="-78"/>
              <a:cs typeface="Geeza Pro" charset="-78"/>
            </a:endParaRPr>
          </a:p>
          <a:p>
            <a:pPr algn="ctr"/>
            <a:r>
              <a:rPr lang="en-US" altLang="zh-CN" sz="2200" kern="0" dirty="0" smtClean="0">
                <a:ea typeface="Geeza Pro" charset="-78"/>
                <a:cs typeface="Geeza Pro" charset="-78"/>
              </a:rPr>
              <a:t>Swansea</a:t>
            </a:r>
            <a:r>
              <a:rPr lang="zh-CN" altLang="en-US" sz="2200" kern="0" dirty="0" smtClean="0">
                <a:ea typeface="Geeza Pro" charset="-78"/>
                <a:cs typeface="Geeza Pro" charset="-78"/>
              </a:rPr>
              <a:t> </a:t>
            </a:r>
            <a:r>
              <a:rPr lang="en-US" altLang="zh-CN" sz="2200" kern="0" dirty="0" smtClean="0">
                <a:ea typeface="Geeza Pro" charset="-78"/>
                <a:cs typeface="Geeza Pro" charset="-78"/>
              </a:rPr>
              <a:t>University</a:t>
            </a:r>
            <a:endParaRPr lang="en-US" sz="2200" kern="0" dirty="0">
              <a:ea typeface="Geeza Pro" charset="-78"/>
              <a:cs typeface="Geeza Pro" charset="-78"/>
            </a:endParaRPr>
          </a:p>
        </p:txBody>
      </p:sp>
      <p:sp>
        <p:nvSpPr>
          <p:cNvPr id="33" name="Subtitle 2"/>
          <p:cNvSpPr txBox="1">
            <a:spLocks/>
          </p:cNvSpPr>
          <p:nvPr/>
        </p:nvSpPr>
        <p:spPr bwMode="auto">
          <a:xfrm>
            <a:off x="7716213" y="5111248"/>
            <a:ext cx="2839887" cy="101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ts val="200"/>
              </a:spcAft>
              <a:buClr>
                <a:schemeClr val="bg2"/>
              </a:buClr>
              <a:buFontTx/>
              <a:buNone/>
              <a:defRPr sz="36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687388" indent="-35242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rgbClr val="ADD3F7"/>
              </a:buClr>
              <a:buFont typeface="Times" charset="0"/>
              <a:buChar char="•"/>
              <a:defRPr sz="34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2pPr>
            <a:lvl3pPr marL="1631950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•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3pPr>
            <a:lvl4pPr marL="228441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–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4pPr>
            <a:lvl5pPr marL="293846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sz="2200" kern="0" dirty="0" smtClean="0">
                <a:ea typeface="Geeza Pro" charset="-78"/>
                <a:cs typeface="Geeza Pro" charset="-78"/>
              </a:rPr>
              <a:t>Carlos </a:t>
            </a:r>
            <a:r>
              <a:rPr lang="en-US" sz="2200" kern="0" dirty="0" err="1" smtClean="0">
                <a:ea typeface="Geeza Pro" charset="-78"/>
                <a:cs typeface="Geeza Pro" charset="-78"/>
              </a:rPr>
              <a:t>Scheidegger</a:t>
            </a:r>
            <a:endParaRPr lang="en-US" sz="2200" kern="0" dirty="0" smtClean="0">
              <a:ea typeface="Geeza Pro" charset="-78"/>
              <a:cs typeface="Geeza Pro" charset="-78"/>
            </a:endParaRPr>
          </a:p>
          <a:p>
            <a:pPr algn="ctr"/>
            <a:r>
              <a:rPr lang="en-US" altLang="zh-CN" sz="2200" kern="0" dirty="0" smtClean="0">
                <a:ea typeface="Geeza Pro" charset="-78"/>
                <a:cs typeface="Geeza Pro" charset="-78"/>
              </a:rPr>
              <a:t>University</a:t>
            </a:r>
            <a:r>
              <a:rPr lang="zh-CN" altLang="en-US" sz="2200" kern="0" dirty="0" smtClean="0">
                <a:ea typeface="Geeza Pro" charset="-78"/>
                <a:cs typeface="Geeza Pro" charset="-78"/>
              </a:rPr>
              <a:t> </a:t>
            </a:r>
            <a:r>
              <a:rPr lang="en-US" altLang="zh-CN" sz="2200" kern="0" dirty="0" smtClean="0">
                <a:ea typeface="Geeza Pro" charset="-78"/>
                <a:cs typeface="Geeza Pro" charset="-78"/>
              </a:rPr>
              <a:t>of</a:t>
            </a:r>
            <a:r>
              <a:rPr lang="zh-CN" altLang="en-US" sz="2200" kern="0" dirty="0" smtClean="0">
                <a:ea typeface="Geeza Pro" charset="-78"/>
                <a:cs typeface="Geeza Pro" charset="-78"/>
              </a:rPr>
              <a:t> </a:t>
            </a:r>
            <a:r>
              <a:rPr lang="en-US" altLang="zh-CN" sz="2200" kern="0" dirty="0" smtClean="0">
                <a:ea typeface="Geeza Pro" charset="-78"/>
                <a:cs typeface="Geeza Pro" charset="-78"/>
              </a:rPr>
              <a:t>Arizona</a:t>
            </a:r>
            <a:endParaRPr lang="en-US" sz="2200" kern="0" dirty="0" smtClean="0">
              <a:ea typeface="Geeza Pro" charset="-78"/>
              <a:cs typeface="Geeza Pro" charset="-78"/>
            </a:endParaRPr>
          </a:p>
        </p:txBody>
      </p:sp>
      <p:pic>
        <p:nvPicPr>
          <p:cNvPr id="34" name="Picture 33" descr="UST4C_L4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6025648"/>
            <a:ext cx="3022188" cy="1039757"/>
          </a:xfrm>
          <a:prstGeom prst="rect">
            <a:avLst/>
          </a:prstGeom>
        </p:spPr>
      </p:pic>
      <p:sp>
        <p:nvSpPr>
          <p:cNvPr id="35" name="Subtitle 2"/>
          <p:cNvSpPr txBox="1">
            <a:spLocks/>
          </p:cNvSpPr>
          <p:nvPr/>
        </p:nvSpPr>
        <p:spPr bwMode="auto">
          <a:xfrm>
            <a:off x="10591800" y="5111248"/>
            <a:ext cx="2075583" cy="84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ts val="200"/>
              </a:spcAft>
              <a:buClr>
                <a:schemeClr val="bg2"/>
              </a:buClr>
              <a:buFontTx/>
              <a:buNone/>
              <a:defRPr sz="36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687388" indent="-35242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rgbClr val="ADD3F7"/>
              </a:buClr>
              <a:buFont typeface="Times" charset="0"/>
              <a:buChar char="•"/>
              <a:defRPr sz="34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2pPr>
            <a:lvl3pPr marL="1631950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•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3pPr>
            <a:lvl4pPr marL="228441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–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4pPr>
            <a:lvl5pPr marL="2938463" indent="-325438" algn="l" rtl="0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800">
                <a:solidFill>
                  <a:srgbClr val="262626"/>
                </a:solidFill>
                <a:latin typeface="+mn-lt"/>
                <a:ea typeface="+mn-ea"/>
                <a:cs typeface="ＭＳ Ｐゴシック" charset="0"/>
              </a:defRPr>
            </a:lvl5pPr>
            <a:lvl6pPr marL="359210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6pPr>
            <a:lvl7pPr marL="4245216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7pPr>
            <a:lvl8pPr marL="489832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8pPr>
            <a:lvl9pPr marL="5551437" indent="-326555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altLang="zh-CN" sz="2200" kern="0" dirty="0" err="1" smtClean="0">
                <a:ea typeface="Geeza Pro" charset="-78"/>
                <a:cs typeface="Geeza Pro" charset="-78"/>
              </a:rPr>
              <a:t>Huamin</a:t>
            </a:r>
            <a:r>
              <a:rPr lang="zh-CN" altLang="en-US" sz="2200" kern="0" dirty="0" smtClean="0">
                <a:ea typeface="Geeza Pro" charset="-78"/>
                <a:cs typeface="Geeza Pro" charset="-78"/>
              </a:rPr>
              <a:t> </a:t>
            </a:r>
            <a:r>
              <a:rPr lang="en-US" altLang="zh-CN" sz="2200" kern="0" dirty="0" smtClean="0">
                <a:ea typeface="Geeza Pro" charset="-78"/>
                <a:cs typeface="Geeza Pro" charset="-78"/>
              </a:rPr>
              <a:t>Qu</a:t>
            </a:r>
          </a:p>
          <a:p>
            <a:pPr algn="ctr"/>
            <a:r>
              <a:rPr lang="en-US" altLang="zh-CN" sz="2200" kern="0" dirty="0" smtClean="0">
                <a:ea typeface="Geeza Pro" charset="-78"/>
                <a:cs typeface="Geeza Pro" charset="-78"/>
              </a:rPr>
              <a:t>HKUST</a:t>
            </a:r>
            <a:endParaRPr lang="en-US" sz="2200" kern="0" dirty="0" smtClean="0">
              <a:ea typeface="Geeza Pro" charset="-78"/>
              <a:cs typeface="Geeza Pro" charset="-7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68025" y="7773894"/>
            <a:ext cx="90963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10"/>
              </a:rPr>
              <a:t>http://</a:t>
            </a:r>
            <a:r>
              <a:rPr lang="en-US" dirty="0" err="1">
                <a:hlinkClick r:id="rId10"/>
              </a:rPr>
              <a:t>home.cse.ust.hk</a:t>
            </a:r>
            <a:r>
              <a:rPr lang="en-US" dirty="0">
                <a:hlinkClick r:id="rId10"/>
              </a:rPr>
              <a:t>/~</a:t>
            </a:r>
            <a:r>
              <a:rPr lang="en-US" dirty="0" err="1">
                <a:hlinkClick r:id="rId10"/>
              </a:rPr>
              <a:t>ywangct</a:t>
            </a:r>
            <a:r>
              <a:rPr lang="en-US" dirty="0">
                <a:hlinkClick r:id="rId10"/>
              </a:rPr>
              <a:t>/</a:t>
            </a:r>
            <a:r>
              <a:rPr lang="en-US" dirty="0" err="1">
                <a:hlinkClick r:id="rId10"/>
              </a:rPr>
              <a:t>proj</a:t>
            </a:r>
            <a:r>
              <a:rPr lang="en-US" dirty="0">
                <a:hlinkClick r:id="rId10"/>
              </a:rPr>
              <a:t>/</a:t>
            </a:r>
            <a:r>
              <a:rPr lang="en-US" dirty="0" err="1">
                <a:hlinkClick r:id="rId10"/>
              </a:rPr>
              <a:t>vf_animation.html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64" y="7301175"/>
            <a:ext cx="899994" cy="89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8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149393"/>
            <a:ext cx="12618720" cy="1590676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Animated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Transition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Tasks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93584"/>
            <a:ext cx="13121641" cy="522160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When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using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animated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transitions,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users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often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want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to</a:t>
            </a:r>
            <a:endParaRPr lang="en-US" altLang="zh-CN" sz="36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Track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movement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individual</a:t>
            </a:r>
            <a:r>
              <a:rPr lang="zh-CN" altLang="en-US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lang="zh-CN" altLang="en-US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points</a:t>
            </a:r>
          </a:p>
          <a:p>
            <a:pPr marL="0" indent="0">
              <a:buNone/>
            </a:pP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Track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movement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evolution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point</a:t>
            </a:r>
            <a:r>
              <a:rPr lang="zh-CN" altLang="en-US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clusters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493043" y="4571421"/>
            <a:ext cx="11308556" cy="1557918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It</a:t>
            </a:r>
            <a:r>
              <a:rPr lang="zh-CN" altLang="en-US" sz="400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zh-CN" altLang="en-US" sz="400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challenging</a:t>
            </a:r>
            <a:r>
              <a:rPr lang="zh-CN" altLang="en-US" sz="400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due</a:t>
            </a:r>
            <a:r>
              <a:rPr lang="zh-CN" altLang="en-US" sz="40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sz="40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40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essential</a:t>
            </a:r>
            <a:r>
              <a:rPr lang="zh-CN" altLang="en-US" sz="40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dynamic</a:t>
            </a:r>
            <a:r>
              <a:rPr lang="zh-CN" altLang="en-US" sz="40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changes</a:t>
            </a:r>
            <a:r>
              <a:rPr lang="zh-CN" altLang="en-US" sz="40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40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lang="en-US" altLang="zh-CN" sz="40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!</a:t>
            </a:r>
            <a:endParaRPr lang="en-US" sz="4000" i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8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149393"/>
            <a:ext cx="12618720" cy="1590676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Motivation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Psychology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tudies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93584"/>
            <a:ext cx="13121641" cy="522160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Two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key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observations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from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psychology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studies:</a:t>
            </a:r>
            <a:endParaRPr lang="en-US" altLang="zh-CN" sz="36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b="1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Coordinated</a:t>
            </a:r>
            <a:r>
              <a:rPr lang="zh-CN" altLang="en-US" sz="3600" b="1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b="1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motion</a:t>
            </a:r>
          </a:p>
          <a:p>
            <a:pPr marL="922320">
              <a:buFont typeface="Courier New" charset="0"/>
              <a:buChar char="o"/>
            </a:pP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Points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in the same group should move together with similar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trajectories</a:t>
            </a:r>
            <a:r>
              <a:rPr lang="en-US" altLang="zh-CN" sz="3600" baseline="30000" dirty="0" smtClean="0">
                <a:latin typeface="Arial" charset="0"/>
                <a:ea typeface="Arial" charset="0"/>
                <a:cs typeface="Arial" charset="0"/>
              </a:rPr>
              <a:t>[1]</a:t>
            </a:r>
            <a:r>
              <a:rPr lang="zh-CN" altLang="en-US" sz="3600" baseline="30000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3600" b="1" dirty="0" smtClean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(the</a:t>
            </a:r>
            <a:r>
              <a:rPr lang="zh-CN" altLang="en-US" sz="3600" b="1" dirty="0" smtClean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b="1" dirty="0" smtClean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law</a:t>
            </a:r>
            <a:r>
              <a:rPr lang="zh-CN" altLang="en-US" sz="3600" b="1" dirty="0" smtClean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b="1" dirty="0" smtClean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3600" b="1" dirty="0" smtClean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b="1" dirty="0" smtClean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common</a:t>
            </a:r>
            <a:r>
              <a:rPr lang="zh-CN" altLang="en-US" sz="3600" b="1" dirty="0" smtClean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b="1" dirty="0" smtClean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fate)</a:t>
            </a:r>
            <a:r>
              <a:rPr lang="zh-CN" altLang="en-US" sz="3600" b="1" dirty="0" smtClean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CN" sz="3600" b="1" dirty="0" smtClean="0">
              <a:solidFill>
                <a:schemeClr val="accent5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altLang="zh-CN" sz="3600" b="1" i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altLang="zh-CN" sz="36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US" altLang="zh-CN" sz="3600" b="1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Crowding</a:t>
            </a:r>
            <a:r>
              <a:rPr lang="zh-CN" altLang="en-US" sz="3600" b="1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b="1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avoidance</a:t>
            </a:r>
            <a:endParaRPr lang="en-US" altLang="zh-CN" sz="3600" dirty="0">
              <a:latin typeface="Arial" charset="0"/>
              <a:ea typeface="Arial" charset="0"/>
              <a:cs typeface="Arial" charset="0"/>
            </a:endParaRPr>
          </a:p>
          <a:p>
            <a:pPr marL="921600">
              <a:buFont typeface="Courier New" charset="0"/>
              <a:buChar char="o"/>
            </a:pP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Putting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data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points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too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close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each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other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can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result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in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identity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confusion</a:t>
            </a:r>
            <a:r>
              <a:rPr lang="en-US" altLang="zh-CN" sz="3600" baseline="30000" dirty="0" smtClean="0">
                <a:latin typeface="Arial" charset="0"/>
                <a:ea typeface="Arial" charset="0"/>
                <a:cs typeface="Arial" charset="0"/>
              </a:rPr>
              <a:t>[2]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CN" sz="3600" dirty="0">
              <a:latin typeface="Arial" charset="0"/>
              <a:ea typeface="Arial" charset="0"/>
              <a:cs typeface="Arial" charset="0"/>
            </a:endParaRPr>
          </a:p>
          <a:p>
            <a:pPr marL="879120">
              <a:buFont typeface="Courier New" charset="0"/>
              <a:buChar char="o"/>
            </a:pPr>
            <a:endParaRPr lang="en-US" altLang="zh-CN" sz="408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7301287"/>
            <a:ext cx="12755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[1]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S. Yantis, “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Multielement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visual tracking: Attention and perceptual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orga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-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nization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,” Cognitive Psychology, vol. 24, no. 3, pp. 295–340, 1992.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2000" y="7641811"/>
            <a:ext cx="1238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[2]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S. L.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Franconeri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J. Y. Lin, J. 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Enns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Z. W.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Pylyshyn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and B. Fisher, “Evidence against a speed limit in multiple-object tracking,” Psycho-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nomic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Bulletin &amp; Review, vol. 15, no. 4, pp. 802–808, 2008.</a:t>
            </a:r>
          </a:p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500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149393"/>
            <a:ext cx="12618720" cy="1590676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Motivation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Related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Work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93584"/>
            <a:ext cx="13121641" cy="522160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Two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representative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methods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animated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transition</a:t>
            </a:r>
            <a:endParaRPr lang="en-US" altLang="zh-CN" sz="36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 </a:t>
            </a:r>
            <a:endParaRPr lang="en-US" altLang="zh-CN" sz="3600" b="1" i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AutoShape 2" descr="mage result for right sign"/>
          <p:cNvSpPr>
            <a:spLocks noChangeAspect="1" noChangeArrowheads="1"/>
          </p:cNvSpPr>
          <p:nvPr/>
        </p:nvSpPr>
        <p:spPr bwMode="auto">
          <a:xfrm>
            <a:off x="0" y="0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592"/>
          </a:p>
        </p:txBody>
      </p:sp>
      <p:sp>
        <p:nvSpPr>
          <p:cNvPr id="15" name="TextBox 14"/>
          <p:cNvSpPr txBox="1"/>
          <p:nvPr/>
        </p:nvSpPr>
        <p:spPr>
          <a:xfrm>
            <a:off x="6727373" y="7952601"/>
            <a:ext cx="7400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[3]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Fan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Du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Nan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Cao,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Jian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Zhao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Yu-</a:t>
            </a:r>
            <a:r>
              <a:rPr lang="en-US" altLang="zh-CN" sz="1200" dirty="0" err="1" smtClean="0">
                <a:latin typeface="Times New Roman" charset="0"/>
                <a:ea typeface="Times New Roman" charset="0"/>
                <a:cs typeface="Times New Roman" charset="0"/>
              </a:rPr>
              <a:t>ru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Lin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.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"Trajectory bundling for animated transitions." </a:t>
            </a:r>
            <a:r>
              <a:rPr lang="en-US" altLang="zh-CN" sz="1200" i="1" dirty="0">
                <a:latin typeface="Times New Roman" charset="0"/>
                <a:ea typeface="Times New Roman" charset="0"/>
                <a:cs typeface="Times New Roman" charset="0"/>
              </a:rPr>
              <a:t>CHI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2015.</a:t>
            </a:r>
            <a:r>
              <a:rPr lang="zh-CN" altLang="en-US" sz="1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00" y="2996511"/>
            <a:ext cx="5497750" cy="343609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95925" y="6432604"/>
            <a:ext cx="383370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20" dirty="0">
                <a:latin typeface="Arial" charset="0"/>
                <a:ea typeface="Arial" charset="0"/>
                <a:cs typeface="Arial" charset="0"/>
              </a:rPr>
              <a:t>Linear</a:t>
            </a:r>
            <a:r>
              <a:rPr lang="zh-CN" altLang="en-US" sz="312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120" dirty="0">
                <a:latin typeface="Arial" charset="0"/>
                <a:ea typeface="Arial" charset="0"/>
                <a:cs typeface="Arial" charset="0"/>
              </a:rPr>
              <a:t>Transition</a:t>
            </a:r>
            <a:endParaRPr lang="en-US" sz="312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863" y="2981223"/>
            <a:ext cx="5521621" cy="345101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20588" y="6432604"/>
            <a:ext cx="477595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20" dirty="0">
                <a:latin typeface="Arial" charset="0"/>
                <a:ea typeface="Arial" charset="0"/>
                <a:cs typeface="Arial" charset="0"/>
              </a:rPr>
              <a:t>Bundled</a:t>
            </a:r>
            <a:r>
              <a:rPr lang="zh-CN" altLang="en-US" sz="312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120" dirty="0" smtClean="0">
                <a:latin typeface="Arial" charset="0"/>
                <a:ea typeface="Arial" charset="0"/>
                <a:cs typeface="Arial" charset="0"/>
              </a:rPr>
              <a:t>Trajectory</a:t>
            </a:r>
            <a:r>
              <a:rPr lang="en-US" altLang="zh-CN" sz="3120" baseline="30000" dirty="0" smtClean="0">
                <a:latin typeface="Arial" charset="0"/>
                <a:ea typeface="Arial" charset="0"/>
                <a:cs typeface="Arial" charset="0"/>
              </a:rPr>
              <a:t>[3]</a:t>
            </a:r>
            <a:endParaRPr lang="en-US" sz="312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93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149393"/>
            <a:ext cx="12618720" cy="1590676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Motivation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Related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Work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93584"/>
            <a:ext cx="13121641" cy="522160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Two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representative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methods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animated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transition</a:t>
            </a:r>
            <a:endParaRPr lang="en-US" altLang="zh-CN" sz="360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 </a:t>
            </a:r>
            <a:endParaRPr lang="en-US" altLang="zh-CN" sz="3600" b="1" i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546725"/>
              </p:ext>
            </p:extLst>
          </p:nvPr>
        </p:nvGraphicFramePr>
        <p:xfrm>
          <a:off x="1471616" y="2562298"/>
          <a:ext cx="11674518" cy="2876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506"/>
                <a:gridCol w="3593684"/>
                <a:gridCol w="4189328"/>
              </a:tblGrid>
              <a:tr h="958966">
                <a:tc>
                  <a:txBody>
                    <a:bodyPr/>
                    <a:lstStyle/>
                    <a:p>
                      <a:endParaRPr lang="en-US" sz="2900" b="1" i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altLang="zh-CN" sz="2900" b="1" i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Linear</a:t>
                      </a:r>
                      <a:r>
                        <a:rPr lang="zh-CN" altLang="en-US" sz="2900" b="1" i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900" b="1" i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Transition</a:t>
                      </a:r>
                      <a:endParaRPr lang="en-US" sz="2900" b="1" i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zh-CN" altLang="en-US" sz="2900" b="1" i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900" b="1" i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Bundled</a:t>
                      </a:r>
                      <a:r>
                        <a:rPr lang="zh-CN" altLang="en-US" sz="2900" b="1" i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900" b="1" i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Trajectory</a:t>
                      </a:r>
                      <a:r>
                        <a:rPr lang="en-US" altLang="zh-CN" sz="2600" b="1" i="1" baseline="30000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[3]</a:t>
                      </a:r>
                      <a:endParaRPr lang="en-US" sz="2600" b="1" i="1" baseline="30000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9728" marR="109728" marT="54864" marB="54864"/>
                </a:tc>
              </a:tr>
              <a:tr h="958966">
                <a:tc>
                  <a:txBody>
                    <a:bodyPr/>
                    <a:lstStyle/>
                    <a:p>
                      <a:r>
                        <a:rPr lang="en-US" altLang="zh-CN" sz="2900" b="1" i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Coordinated</a:t>
                      </a:r>
                      <a:r>
                        <a:rPr lang="zh-CN" altLang="en-US" sz="2900" b="1" i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900" b="1" i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Motion</a:t>
                      </a:r>
                      <a:endParaRPr lang="en-US" sz="2900" b="1" i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endParaRPr lang="en-US" sz="2900" b="1" i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endParaRPr lang="en-US" sz="2900" b="1" i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9728" marR="109728" marT="54864" marB="54864"/>
                </a:tc>
              </a:tr>
              <a:tr h="958966">
                <a:tc>
                  <a:txBody>
                    <a:bodyPr/>
                    <a:lstStyle/>
                    <a:p>
                      <a:r>
                        <a:rPr lang="en-US" altLang="zh-CN" sz="2900" b="1" i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Crowding</a:t>
                      </a:r>
                      <a:r>
                        <a:rPr lang="zh-CN" altLang="en-US" sz="2900" b="1" i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900" b="1" i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Avoidance</a:t>
                      </a:r>
                      <a:endParaRPr lang="en-US" sz="2900" b="1" i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endParaRPr lang="en-US" sz="2900" b="1" i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endParaRPr lang="en-US" sz="2900" b="1" i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9728" marR="109728" marT="54864" marB="54864"/>
                </a:tc>
              </a:tr>
            </a:tbl>
          </a:graphicData>
        </a:graphic>
      </p:graphicFrame>
      <p:sp>
        <p:nvSpPr>
          <p:cNvPr id="5" name="AutoShape 2" descr="mage result for right sign"/>
          <p:cNvSpPr>
            <a:spLocks noChangeAspect="1" noChangeArrowheads="1"/>
          </p:cNvSpPr>
          <p:nvPr/>
        </p:nvSpPr>
        <p:spPr bwMode="auto">
          <a:xfrm>
            <a:off x="0" y="0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592"/>
          </a:p>
        </p:txBody>
      </p:sp>
      <p:pic>
        <p:nvPicPr>
          <p:cNvPr id="9" name="Picture 4" descr="mage result for right 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743" y="3633468"/>
            <a:ext cx="806633" cy="76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wrong sign symb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049" y="3633469"/>
            <a:ext cx="748940" cy="74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mage result for wrong sign symb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744" y="4594095"/>
            <a:ext cx="748940" cy="74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688" y="5567676"/>
            <a:ext cx="4296455" cy="2379230"/>
          </a:xfrm>
          <a:prstGeom prst="rect">
            <a:avLst/>
          </a:prstGeom>
        </p:spPr>
      </p:pic>
      <p:pic>
        <p:nvPicPr>
          <p:cNvPr id="11" name="Picture 10" descr="mage result for wrong sign symb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719" y="4550194"/>
            <a:ext cx="748940" cy="74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7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65760" y="7891418"/>
            <a:ext cx="7400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[3]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Fan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Du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Nan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Cao,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Jian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Zhao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Yu-</a:t>
            </a:r>
            <a:r>
              <a:rPr lang="en-US" altLang="zh-CN" sz="1200" dirty="0" err="1" smtClean="0">
                <a:latin typeface="Times New Roman" charset="0"/>
                <a:ea typeface="Times New Roman" charset="0"/>
                <a:cs typeface="Times New Roman" charset="0"/>
              </a:rPr>
              <a:t>ru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Lin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.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"Trajectory bundling for animated transitions." </a:t>
            </a:r>
            <a:r>
              <a:rPr lang="en-US" altLang="zh-CN" sz="1200" i="1" dirty="0">
                <a:latin typeface="Times New Roman" charset="0"/>
                <a:ea typeface="Times New Roman" charset="0"/>
                <a:cs typeface="Times New Roman" charset="0"/>
              </a:rPr>
              <a:t>CHI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2015.</a:t>
            </a:r>
            <a:r>
              <a:rPr lang="zh-CN" altLang="en-US" sz="1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00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710927"/>
            <a:ext cx="14630400" cy="1984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3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Can</a:t>
            </a:r>
            <a:r>
              <a:rPr lang="zh-CN" altLang="en-US" sz="43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3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we</a:t>
            </a:r>
            <a:r>
              <a:rPr lang="zh-CN" altLang="en-US" sz="43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3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enhance</a:t>
            </a:r>
            <a:r>
              <a:rPr lang="zh-CN" altLang="en-US" sz="43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3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coordinated </a:t>
            </a:r>
            <a:r>
              <a:rPr lang="en-US" altLang="zh-CN" sz="43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motion </a:t>
            </a:r>
            <a:r>
              <a:rPr lang="en-US" altLang="zh-CN" sz="43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en-US" altLang="zh-CN" sz="43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avoid crowding</a:t>
            </a:r>
            <a:r>
              <a:rPr lang="en-US" altLang="zh-CN" sz="43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3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simultaneously</a:t>
            </a:r>
            <a:r>
              <a:rPr lang="zh-CN" altLang="en-US" sz="43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3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</a:t>
            </a:r>
            <a:r>
              <a:rPr lang="zh-CN" altLang="en-US" sz="43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3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animated</a:t>
            </a:r>
            <a:r>
              <a:rPr lang="zh-CN" altLang="en-US" sz="43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3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transitions?</a:t>
            </a:r>
            <a:r>
              <a:rPr lang="zh-CN" altLang="en-US" sz="43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endParaRPr lang="en-US" sz="43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1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149393"/>
            <a:ext cx="12618720" cy="1590676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Our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Approach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93584"/>
            <a:ext cx="13121641" cy="522160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Animated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transition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based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on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b="1" dirty="0">
                <a:latin typeface="Arial" charset="0"/>
                <a:ea typeface="Arial" charset="0"/>
                <a:cs typeface="Arial" charset="0"/>
              </a:rPr>
              <a:t>vector</a:t>
            </a:r>
            <a:r>
              <a:rPr lang="zh-CN" altLang="en-US" sz="36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b="1" dirty="0">
                <a:latin typeface="Arial" charset="0"/>
                <a:ea typeface="Arial" charset="0"/>
                <a:cs typeface="Arial" charset="0"/>
              </a:rPr>
              <a:t>field</a:t>
            </a:r>
            <a:r>
              <a:rPr lang="zh-CN" altLang="en-US" sz="36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b="1" dirty="0">
                <a:latin typeface="Arial" charset="0"/>
                <a:ea typeface="Arial" charset="0"/>
                <a:cs typeface="Arial" charset="0"/>
              </a:rPr>
              <a:t>design</a:t>
            </a:r>
            <a:endParaRPr lang="en-US" altLang="zh-CN" sz="360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Input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: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start</a:t>
            </a:r>
            <a:r>
              <a:rPr lang="zh-CN" altLang="en-US" sz="3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zh-CN" altLang="en-US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positions</a:t>
            </a:r>
            <a:r>
              <a:rPr lang="zh-CN" altLang="en-US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clustered</a:t>
            </a:r>
            <a:r>
              <a:rPr lang="zh-CN" altLang="en-US" sz="3600" dirty="0" smtClean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points</a:t>
            </a:r>
            <a:endParaRPr lang="en-US" altLang="zh-CN" sz="3600" dirty="0">
              <a:solidFill>
                <a:schemeClr val="accent5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altLang="zh-CN" sz="36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Output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: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transition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trajectories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points</a:t>
            </a:r>
            <a:endParaRPr lang="en-US" altLang="zh-CN" sz="36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altLang="zh-CN" sz="36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i="1" dirty="0">
                <a:latin typeface="Arial" charset="0"/>
                <a:ea typeface="Arial" charset="0"/>
                <a:cs typeface="Arial" charset="0"/>
              </a:rPr>
              <a:t>Goal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: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improve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object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tracking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animated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transitions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by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enhancing</a:t>
            </a:r>
            <a:r>
              <a:rPr lang="zh-CN" altLang="en-US" sz="3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coordinated</a:t>
            </a:r>
            <a:r>
              <a:rPr lang="zh-CN" altLang="en-US" sz="3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motion</a:t>
            </a:r>
            <a:r>
              <a:rPr lang="zh-CN" altLang="en-US" sz="3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within</a:t>
            </a:r>
            <a:r>
              <a:rPr lang="zh-CN" altLang="en-US" sz="3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clusters</a:t>
            </a:r>
            <a:r>
              <a:rPr lang="zh-CN" altLang="en-US" sz="3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sz="3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avoiding</a:t>
            </a:r>
            <a:r>
              <a:rPr lang="zh-CN" altLang="en-US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crowding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1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10954</TotalTime>
  <Words>3162</Words>
  <Application>Microsoft Macintosh PowerPoint</Application>
  <PresentationFormat>Custom</PresentationFormat>
  <Paragraphs>405</Paragraphs>
  <Slides>30</Slides>
  <Notes>30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 Hebrew</vt:lpstr>
      <vt:lpstr>Calibri</vt:lpstr>
      <vt:lpstr>Calibri Light</vt:lpstr>
      <vt:lpstr>Courier New</vt:lpstr>
      <vt:lpstr>Geeza Pro</vt:lpstr>
      <vt:lpstr>Times New Roman</vt:lpstr>
      <vt:lpstr>宋体</vt:lpstr>
      <vt:lpstr>Arial</vt:lpstr>
      <vt:lpstr>Office Theme</vt:lpstr>
      <vt:lpstr>A Vector Field Design Approach to Animated Transitions</vt:lpstr>
      <vt:lpstr>Background</vt:lpstr>
      <vt:lpstr>Animated Transitions</vt:lpstr>
      <vt:lpstr>Animated Transition Tasks</vt:lpstr>
      <vt:lpstr>Motivation – Psychology Studies</vt:lpstr>
      <vt:lpstr>Motivation – Related Work</vt:lpstr>
      <vt:lpstr>Motivation – Related Work</vt:lpstr>
      <vt:lpstr>PowerPoint Presentation</vt:lpstr>
      <vt:lpstr>Our Approach</vt:lpstr>
      <vt:lpstr>Our Approach</vt:lpstr>
      <vt:lpstr>Our Approach – Initial Path Generation </vt:lpstr>
      <vt:lpstr>Our Approach – Initial Path Generation </vt:lpstr>
      <vt:lpstr>Our Approach – Vector Field Computation</vt:lpstr>
      <vt:lpstr>Our Approach – Vector Field Computation</vt:lpstr>
      <vt:lpstr>Our Approach – Vector Field Computation</vt:lpstr>
      <vt:lpstr>Our Approach – Vector Field Computation</vt:lpstr>
      <vt:lpstr>Our Approach – Point Advection</vt:lpstr>
      <vt:lpstr>Our Approach – Point Advection</vt:lpstr>
      <vt:lpstr>Our Approach – Point Advection</vt:lpstr>
      <vt:lpstr>Trajectory Examples</vt:lpstr>
      <vt:lpstr>Demo</vt:lpstr>
      <vt:lpstr>Evaluation</vt:lpstr>
      <vt:lpstr>Evaluation – Qualitative User Interview</vt:lpstr>
      <vt:lpstr>Evaluation – Metric Evaluation</vt:lpstr>
      <vt:lpstr>Evaluation – Metric Evaluation</vt:lpstr>
      <vt:lpstr>Evaluation – Formal User Study</vt:lpstr>
      <vt:lpstr>Evaluation – Formal User Study</vt:lpstr>
      <vt:lpstr>Evaluation – Formal User Study</vt:lpstr>
      <vt:lpstr>Summary and Discussion</vt:lpstr>
      <vt:lpstr>A Vector Field Design Approach to Animated Transitions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AmbiguityVis: Visualization of Ambiguity in Graph Layouts </dc:title>
  <dc:creator>Yong WANG</dc:creator>
  <cp:lastModifiedBy>Yong WANG</cp:lastModifiedBy>
  <cp:revision>1087</cp:revision>
  <dcterms:created xsi:type="dcterms:W3CDTF">2015-10-21T00:49:27Z</dcterms:created>
  <dcterms:modified xsi:type="dcterms:W3CDTF">2018-10-24T09:26:54Z</dcterms:modified>
</cp:coreProperties>
</file>